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lvl="0"/>
            <a:r>
              <a:rPr lang="ru-RU" b="1" dirty="0" smtClean="0"/>
              <a:t>Оценка финансовых показателей проекта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i="1" dirty="0" smtClean="0"/>
              <a:t>Модели окупаемости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978080" cy="4572000"/>
          </a:xfrm>
        </p:spPr>
        <p:txBody>
          <a:bodyPr/>
          <a:lstStyle/>
          <a:p>
            <a:r>
              <a:rPr lang="ru-RU" dirty="0" smtClean="0"/>
              <a:t>Критерием оценки является </a:t>
            </a:r>
            <a:r>
              <a:rPr lang="ru-RU" i="1" dirty="0" smtClean="0"/>
              <a:t>период окупаемости </a:t>
            </a:r>
            <a:r>
              <a:rPr lang="ru-RU" dirty="0" smtClean="0"/>
              <a:t>– время, необходимое для покрытия вложений в проект до начала получения прибыли. </a:t>
            </a:r>
          </a:p>
          <a:p>
            <a:r>
              <a:rPr lang="ru-RU" dirty="0" smtClean="0"/>
              <a:t>Графически метод изображается в виде </a:t>
            </a:r>
            <a:r>
              <a:rPr lang="ru-RU" i="1" dirty="0" smtClean="0"/>
              <a:t>диаграммы безубыточности</a:t>
            </a:r>
            <a:r>
              <a:rPr lang="ru-RU" dirty="0" smtClean="0"/>
              <a:t>. </a:t>
            </a:r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 l="25378" t="32776" r="29784" b="39625"/>
          <a:stretch>
            <a:fillRect/>
          </a:stretch>
        </p:blipFill>
        <p:spPr bwMode="auto">
          <a:xfrm>
            <a:off x="2195736" y="3573016"/>
            <a:ext cx="5400600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М</a:t>
            </a:r>
            <a:r>
              <a:rPr lang="ru-RU" i="1" dirty="0" smtClean="0"/>
              <a:t>одель </a:t>
            </a:r>
            <a:r>
              <a:rPr lang="ru-RU" i="1" dirty="0" smtClean="0"/>
              <a:t>средней нормы прибыли проекта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i="1" dirty="0" smtClean="0"/>
              <a:t>Средняя нормы прибыли проекта (средняя рентабельность) – </a:t>
            </a:r>
            <a:r>
              <a:rPr lang="ru-RU" dirty="0" smtClean="0"/>
              <a:t>есть процентная ставка, при которой </a:t>
            </a:r>
            <a:r>
              <a:rPr lang="ru-RU" dirty="0" smtClean="0"/>
              <a:t>приток </a:t>
            </a:r>
            <a:r>
              <a:rPr lang="ru-RU" dirty="0" smtClean="0"/>
              <a:t>и отток денег равны. 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err="1" smtClean="0"/>
              <a:t>Рассчет</a:t>
            </a:r>
            <a:r>
              <a:rPr lang="ru-RU" dirty="0" smtClean="0"/>
              <a:t> периода </a:t>
            </a:r>
            <a:r>
              <a:rPr lang="ru-RU" dirty="0" smtClean="0"/>
              <a:t>окупаемости и </a:t>
            </a:r>
            <a:r>
              <a:rPr lang="ru-RU" dirty="0" smtClean="0"/>
              <a:t>средняя норма </a:t>
            </a:r>
            <a:r>
              <a:rPr lang="ru-RU" dirty="0" smtClean="0"/>
              <a:t>прибыли </a:t>
            </a:r>
            <a:r>
              <a:rPr lang="ru-RU" dirty="0" smtClean="0"/>
              <a:t>: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1600" b="1" i="1" dirty="0" smtClean="0"/>
              <a:t>Период окупаемости</a:t>
            </a:r>
            <a:r>
              <a:rPr lang="ru-RU" sz="1600" dirty="0" smtClean="0"/>
              <a:t> </a:t>
            </a:r>
            <a:r>
              <a:rPr lang="ru-RU" sz="1600" b="1" i="1" dirty="0" smtClean="0"/>
              <a:t>= Стоимость / Ежегодный приток денег</a:t>
            </a:r>
            <a:endParaRPr lang="ru-RU" sz="1600" dirty="0" smtClean="0"/>
          </a:p>
          <a:p>
            <a:pPr>
              <a:buNone/>
            </a:pPr>
            <a:r>
              <a:rPr lang="ru-RU" sz="1600" b="1" i="1" dirty="0" smtClean="0"/>
              <a:t>Средняя норма прибыли</a:t>
            </a:r>
            <a:r>
              <a:rPr lang="ru-RU" sz="1600" dirty="0" smtClean="0"/>
              <a:t> = </a:t>
            </a:r>
            <a:r>
              <a:rPr lang="ru-RU" sz="1600" b="1" i="1" dirty="0" smtClean="0"/>
              <a:t>(Ежегодный приток денег / Стоимость) * 100</a:t>
            </a:r>
            <a:endParaRPr lang="ru-RU" sz="160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Модель чистой приведенной стоимости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i="1" dirty="0" smtClean="0"/>
              <a:t>FV = PV (1 + </a:t>
            </a:r>
            <a:r>
              <a:rPr lang="ru-RU" i="1" dirty="0" err="1" smtClean="0"/>
              <a:t>r</a:t>
            </a:r>
            <a:r>
              <a:rPr lang="ru-RU" i="1" dirty="0" smtClean="0"/>
              <a:t>)</a:t>
            </a:r>
            <a:r>
              <a:rPr lang="ru-RU" i="1" baseline="30000" dirty="0" err="1" smtClean="0"/>
              <a:t>k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где, </a:t>
            </a:r>
          </a:p>
          <a:p>
            <a:pPr>
              <a:buNone/>
            </a:pPr>
            <a:r>
              <a:rPr lang="ru-RU" i="1" dirty="0" smtClean="0"/>
              <a:t>FV (</a:t>
            </a:r>
            <a:r>
              <a:rPr lang="ru-RU" i="1" dirty="0" err="1" smtClean="0"/>
              <a:t>Future</a:t>
            </a:r>
            <a:r>
              <a:rPr lang="ru-RU" i="1" dirty="0" smtClean="0"/>
              <a:t> </a:t>
            </a:r>
            <a:r>
              <a:rPr lang="ru-RU" i="1" dirty="0" err="1" smtClean="0"/>
              <a:t>Value</a:t>
            </a:r>
            <a:r>
              <a:rPr lang="ru-RU" i="1" dirty="0" smtClean="0"/>
              <a:t>) – стоимость денег в будущем;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PV (</a:t>
            </a:r>
            <a:r>
              <a:rPr lang="ru-RU" i="1" dirty="0" err="1" smtClean="0"/>
              <a:t>Present</a:t>
            </a:r>
            <a:r>
              <a:rPr lang="ru-RU" i="1" dirty="0" smtClean="0"/>
              <a:t> </a:t>
            </a:r>
            <a:r>
              <a:rPr lang="ru-RU" i="1" dirty="0" err="1" smtClean="0"/>
              <a:t>Value</a:t>
            </a:r>
            <a:r>
              <a:rPr lang="ru-RU" i="1" dirty="0" smtClean="0"/>
              <a:t>) – текущая приведенная стоимость денег;</a:t>
            </a:r>
            <a:endParaRPr lang="ru-RU" dirty="0" smtClean="0"/>
          </a:p>
          <a:p>
            <a:pPr>
              <a:buNone/>
            </a:pPr>
            <a:r>
              <a:rPr lang="ru-RU" i="1" dirty="0" err="1" smtClean="0"/>
              <a:t>r</a:t>
            </a:r>
            <a:r>
              <a:rPr lang="ru-RU" i="1" dirty="0" smtClean="0"/>
              <a:t> – процентная (учетная) ставка;</a:t>
            </a:r>
            <a:endParaRPr lang="ru-RU" dirty="0" smtClean="0"/>
          </a:p>
          <a:p>
            <a:pPr>
              <a:buNone/>
            </a:pPr>
            <a:r>
              <a:rPr lang="ru-RU" i="1" dirty="0" err="1" smtClean="0"/>
              <a:t>k</a:t>
            </a:r>
            <a:r>
              <a:rPr lang="ru-RU" i="1" dirty="0" smtClean="0"/>
              <a:t> – количество периодов времени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39</TotalTime>
  <Words>137</Words>
  <Application>Microsoft Office PowerPoint</Application>
  <PresentationFormat>Экран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Справедливость</vt:lpstr>
      <vt:lpstr>Оценка финансовых показателей проекта</vt:lpstr>
      <vt:lpstr>Модели окупаемости</vt:lpstr>
      <vt:lpstr>Модель средней нормы прибыли проекта</vt:lpstr>
      <vt:lpstr>Модель чистой приведенной стоимости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Оценка финансовых показателей проекта</dc:title>
  <dc:creator>Елена В. Купченко</dc:creator>
  <cp:lastModifiedBy>купченкое</cp:lastModifiedBy>
  <cp:revision>5</cp:revision>
  <dcterms:created xsi:type="dcterms:W3CDTF">2014-01-15T06:35:15Z</dcterms:created>
  <dcterms:modified xsi:type="dcterms:W3CDTF">2014-01-17T11:29:03Z</dcterms:modified>
</cp:coreProperties>
</file>