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4" r:id="rId2"/>
    <p:sldMasterId id="2147483776" r:id="rId3"/>
    <p:sldMasterId id="2147483788" r:id="rId4"/>
    <p:sldMasterId id="2147483838" r:id="rId5"/>
  </p:sldMasterIdLst>
  <p:sldIdLst>
    <p:sldId id="256" r:id="rId6"/>
    <p:sldId id="258" r:id="rId7"/>
    <p:sldId id="259" r:id="rId8"/>
    <p:sldId id="267" r:id="rId9"/>
    <p:sldId id="260" r:id="rId10"/>
    <p:sldId id="26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84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65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52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13C8-454C-4EDF-A86B-2D8E194694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16580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4639-5A39-4672-BF59-2DC1CFCE0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093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C152-332F-4964-BF87-167A2E631F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326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84A8-A55B-4ED4-9681-BCB1992795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7381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C7DF-FE6D-4D3E-98FF-7ADA71D859E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72551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9793-0D63-4876-B70A-99B61FE1653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66906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9D7D-3C57-4152-B808-DCDE5C74E3E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4427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742D-1AD5-4CF7-BF8E-D49A2E22BA2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7567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711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F365-7E46-4FEE-A16A-777330753E3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72012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2170-EB09-4881-996F-3F796AEF0F0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63353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EE3-1697-45B4-89C0-95E1ADFCC2C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51545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CA9-C0CA-4A23-9250-4177D4C716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24783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1C24-4D3D-477B-8F46-D06C432277F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278440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5203-F3E3-4297-86AF-FE820809570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0994569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197F-6A04-4A1D-ABF2-5D641AD0C72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0640000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4B6-DEF4-4505-A4ED-ACCB9BC4A2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0830772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17BD-4EA1-4072-B578-0DC6FAE4B8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5083813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B74D-581F-4BC6-8F49-F79FE2E217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766667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800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2FF4-5355-4EB9-8596-35E803768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127695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DB8-B711-4D8F-BC20-9232B65423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373036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4061-18BF-4E26-9E1C-250CE67C89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981699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05B-2A31-444B-8D7B-4FC5C2F8285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887377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3847-9059-41D4-AA9D-A5FC4EE004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60236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6AC-9932-4B1E-BDEA-248E2289D7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56400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4A1F-7E43-472D-AF61-B99A3EB095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49015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590A-360B-4B10-95CB-A01E70EBBD5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41034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D6A7-330A-4E96-B00E-DA72343C635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83948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65AF-7875-4F6D-8422-F3501A9EAE3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837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45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0846-D7C5-48F8-B7BA-C46B5EC4014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609490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B10B-AABF-47A4-AE90-AA12962F246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0346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5F40-2F7E-4C5D-9F8E-C85DD67FD4A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984262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777B-9D39-43B8-ACB6-5190AF8F92C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93565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74E-CDBC-4965-AE9E-7068BC3ED7A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25823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PP_SHIGH_TLE_Circuit_Wave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LE_Circuit_Wave.pn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PPP_SHIGH_TLE_Circuit_Wave.pn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108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0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3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5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58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CC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4FCD8-D771-44F7-A473-522A87482D5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05A7A-11DA-45DB-B9F9-3AE8013112E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079C4-04DD-469D-91E4-200A0A2D98C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85992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Лекция №1. Информационные 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214818"/>
            <a:ext cx="5572164" cy="838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Преподаватель: </a:t>
            </a:r>
            <a:r>
              <a:rPr lang="ru-RU" sz="1800" dirty="0" err="1" smtClean="0"/>
              <a:t>Купченко</a:t>
            </a:r>
            <a:r>
              <a:rPr lang="ru-RU" sz="1800" dirty="0" smtClean="0"/>
              <a:t>  Е лена Владимировна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технология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Технология — это комплекс научных и инженерных знаний, реализованных в приемах труда, наборах материальных, технических, энергетических, трудовых факторов производства, способах их соединения для создания продукта или услуги, отвечающих определенным требованиям.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Поэтому технология неразрывно связана с машинизацией производственного или непроизводственного, прежде всего управленческого процесса. Управленческие технологии основываются на применении компьютеров и телекоммуникационной техники.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информационная технология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Согласно определению, принятому ЮНЕСКО, информационная технология — это комплекс взаимосвязанных, научных, технологических, инженерных дисциплин, изучающих методы эффективной *организации труда людей, занятых обработкой и хранением информации; вычислительную технику и методы организации и взаимодействия с людьми и производственным оборудованием, их практические приложения, а также связанные со всем этим социальные, экономические и культурные проблемы.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Сами информационные технологии требуют сложной подготовки, больших первоначальных затрат и наукоемкой техники. Их введение должно начинаться с создания математического обеспечения, формирования информационных потоков в системах подготовки специалистов.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черты современных 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компьютерная обработка информации по заданным алгоритмам;</a:t>
            </a:r>
          </a:p>
          <a:p>
            <a:endParaRPr lang="ru-RU" dirty="0" smtClean="0"/>
          </a:p>
          <a:p>
            <a:r>
              <a:rPr lang="ru-RU" dirty="0" smtClean="0"/>
              <a:t>хранение больших объёмов информации на машинных носителях;</a:t>
            </a:r>
          </a:p>
          <a:p>
            <a:endParaRPr lang="ru-RU" dirty="0" smtClean="0"/>
          </a:p>
          <a:p>
            <a:r>
              <a:rPr lang="ru-RU" dirty="0" smtClean="0"/>
              <a:t>передача информации на значительные расстояния в ограниченное время.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информационной технологии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Используемые в производственной сфере такие технологические понятия, как норма, норматив, технологический процесс, технологическая операция и т.п., могут применяться и в информационной технологии.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Совокупность технологических этапов образует технологический процесс (технологию). Он может начинаться с любого уровня и не включать, например, этапы или операции, а состоять только из действий. Для реализации этапов технологического процесса могут использоваться разные программные среды.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Информационная технология, как и любая другая, должна отвечать следующим требованиям: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• обеспечивать высокую степень расчленения всего процесса обработки информации на этапы (фазы), операции, действия;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 включать весь набор элементов, необходимых для достижения поставленной цели;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 иметь регулярный характер. Этапы, действия, операции технологического процесса могут быть стандартизированы и унифицированы, что позволит более эффективно осуществлять целенаправленное управление информационными процессами.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Инструментарий информационной технологии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Инструментарий информационной технологии — один или несколько взаимосвязанных программных продуктов для определенного типа компьютера, технология работы в котором позволяет достичь поставленную пользователем цель.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качестве инструментария можно использовать следующие распространенные виды программных продуктов для персонального компьютера: текстовый процессор (редактор), настольные издательские системы, электронные таблицы, системы управления базами данных, электронные записные книжки, электронные календари, информационные системы функционального назначения (финансовые, бухгалтерские, для маркетинга и пр.). экспертные системы и т.д.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информационных технологий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 классифицируются по ряду признаков: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/>
              <a:t>по способу построения компьютерной сети;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/>
              <a:t>по виду технологии обработки информации;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/>
              <a:t>по типу пользовательского интерфейса;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/>
              <a:t>по области управления социально – экономическим процессом;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8"/>
          <p:cNvGrpSpPr>
            <a:grpSpLocks noChangeAspect="1"/>
          </p:cNvGrpSpPr>
          <p:nvPr/>
        </p:nvGrpSpPr>
        <p:grpSpPr bwMode="auto">
          <a:xfrm>
            <a:off x="611560" y="-199"/>
            <a:ext cx="7995187" cy="6858199"/>
            <a:chOff x="2703" y="3191"/>
            <a:chExt cx="6352" cy="11058"/>
          </a:xfrm>
        </p:grpSpPr>
        <p:sp>
          <p:nvSpPr>
            <p:cNvPr id="9" name="Text Box 130"/>
            <p:cNvSpPr txBox="1">
              <a:spLocks noChangeArrowheads="1"/>
            </p:cNvSpPr>
            <p:nvPr/>
          </p:nvSpPr>
          <p:spPr bwMode="auto">
            <a:xfrm>
              <a:off x="2895" y="3191"/>
              <a:ext cx="6160" cy="74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i="1" dirty="0">
                  <a:latin typeface="Arial" pitchFamily="34" charset="0"/>
                  <a:cs typeface="Arial" pitchFamily="34" charset="0"/>
                </a:rPr>
                <a:t>Классификация информационных технологий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31"/>
            <p:cNvSpPr txBox="1">
              <a:spLocks noChangeArrowheads="1"/>
            </p:cNvSpPr>
            <p:nvPr/>
          </p:nvSpPr>
          <p:spPr bwMode="auto">
            <a:xfrm>
              <a:off x="5526" y="4076"/>
              <a:ext cx="3529" cy="55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Локальные</a:t>
              </a:r>
            </a:p>
          </p:txBody>
        </p:sp>
        <p:sp>
          <p:nvSpPr>
            <p:cNvPr id="11" name="Text Box 132"/>
            <p:cNvSpPr txBox="1">
              <a:spLocks noChangeArrowheads="1"/>
            </p:cNvSpPr>
            <p:nvPr/>
          </p:nvSpPr>
          <p:spPr bwMode="auto">
            <a:xfrm>
              <a:off x="5526" y="4495"/>
              <a:ext cx="3529" cy="41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Многоуровневые</a:t>
              </a:r>
            </a:p>
          </p:txBody>
        </p:sp>
        <p:sp>
          <p:nvSpPr>
            <p:cNvPr id="12" name="Text Box 133"/>
            <p:cNvSpPr txBox="1">
              <a:spLocks noChangeArrowheads="1"/>
            </p:cNvSpPr>
            <p:nvPr/>
          </p:nvSpPr>
          <p:spPr bwMode="auto">
            <a:xfrm>
              <a:off x="5526" y="4913"/>
              <a:ext cx="3529" cy="4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Распределённые</a:t>
              </a:r>
            </a:p>
          </p:txBody>
        </p:sp>
        <p:sp>
          <p:nvSpPr>
            <p:cNvPr id="13" name="Text Box 134"/>
            <p:cNvSpPr txBox="1">
              <a:spLocks noChangeArrowheads="1"/>
            </p:cNvSpPr>
            <p:nvPr/>
          </p:nvSpPr>
          <p:spPr bwMode="auto">
            <a:xfrm>
              <a:off x="5526" y="5470"/>
              <a:ext cx="3529" cy="42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Системы с текстовым редактором</a:t>
              </a:r>
            </a:p>
          </p:txBody>
        </p:sp>
        <p:sp>
          <p:nvSpPr>
            <p:cNvPr id="14" name="Text Box 135"/>
            <p:cNvSpPr txBox="1">
              <a:spLocks noChangeArrowheads="1"/>
            </p:cNvSpPr>
            <p:nvPr/>
          </p:nvSpPr>
          <p:spPr bwMode="auto">
            <a:xfrm>
              <a:off x="5526" y="5888"/>
              <a:ext cx="3529" cy="41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Системы с табличным процессором</a:t>
              </a:r>
            </a:p>
          </p:txBody>
        </p:sp>
        <p:sp>
          <p:nvSpPr>
            <p:cNvPr id="15" name="Text Box 136"/>
            <p:cNvSpPr txBox="1">
              <a:spLocks noChangeArrowheads="1"/>
            </p:cNvSpPr>
            <p:nvPr/>
          </p:nvSpPr>
          <p:spPr bwMode="auto">
            <a:xfrm>
              <a:off x="5526" y="6306"/>
              <a:ext cx="3529" cy="41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Системы управления базами данных</a:t>
              </a:r>
            </a:p>
          </p:txBody>
        </p:sp>
        <p:sp>
          <p:nvSpPr>
            <p:cNvPr id="16" name="Text Box 137"/>
            <p:cNvSpPr txBox="1">
              <a:spLocks noChangeArrowheads="1"/>
            </p:cNvSpPr>
            <p:nvPr/>
          </p:nvSpPr>
          <p:spPr bwMode="auto">
            <a:xfrm>
              <a:off x="5526" y="6724"/>
              <a:ext cx="3529" cy="42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Системы с графическими объектами</a:t>
              </a:r>
            </a:p>
          </p:txBody>
        </p:sp>
        <p:sp>
          <p:nvSpPr>
            <p:cNvPr id="17" name="Text Box 138"/>
            <p:cNvSpPr txBox="1">
              <a:spLocks noChangeArrowheads="1"/>
            </p:cNvSpPr>
            <p:nvPr/>
          </p:nvSpPr>
          <p:spPr bwMode="auto">
            <a:xfrm>
              <a:off x="5526" y="7142"/>
              <a:ext cx="3529" cy="41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Мультимедийные системы</a:t>
              </a:r>
            </a:p>
          </p:txBody>
        </p:sp>
        <p:sp>
          <p:nvSpPr>
            <p:cNvPr id="18" name="Text Box 139"/>
            <p:cNvSpPr txBox="1">
              <a:spLocks noChangeArrowheads="1"/>
            </p:cNvSpPr>
            <p:nvPr/>
          </p:nvSpPr>
          <p:spPr bwMode="auto">
            <a:xfrm>
              <a:off x="5526" y="7560"/>
              <a:ext cx="3529" cy="4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Экспертные системы</a:t>
              </a:r>
            </a:p>
          </p:txBody>
        </p:sp>
        <p:sp>
          <p:nvSpPr>
            <p:cNvPr id="19" name="Text Box 140"/>
            <p:cNvSpPr txBox="1">
              <a:spLocks noChangeArrowheads="1"/>
            </p:cNvSpPr>
            <p:nvPr/>
          </p:nvSpPr>
          <p:spPr bwMode="auto">
            <a:xfrm>
              <a:off x="5526" y="7979"/>
              <a:ext cx="3529" cy="41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dirty="0">
                  <a:latin typeface="Arial" pitchFamily="34" charset="0"/>
                  <a:cs typeface="Arial" pitchFamily="34" charset="0"/>
                </a:rPr>
                <a:t>Системы программирования</a:t>
              </a:r>
            </a:p>
          </p:txBody>
        </p:sp>
        <p:sp>
          <p:nvSpPr>
            <p:cNvPr id="20" name="Text Box 141"/>
            <p:cNvSpPr txBox="1">
              <a:spLocks noChangeArrowheads="1"/>
            </p:cNvSpPr>
            <p:nvPr/>
          </p:nvSpPr>
          <p:spPr bwMode="auto">
            <a:xfrm>
              <a:off x="5526" y="8397"/>
              <a:ext cx="3529" cy="41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Интегрированные пакеты</a:t>
              </a:r>
            </a:p>
          </p:txBody>
        </p:sp>
        <p:sp>
          <p:nvSpPr>
            <p:cNvPr id="21" name="Text Box 142"/>
            <p:cNvSpPr txBox="1">
              <a:spLocks noChangeArrowheads="1"/>
            </p:cNvSpPr>
            <p:nvPr/>
          </p:nvSpPr>
          <p:spPr bwMode="auto">
            <a:xfrm>
              <a:off x="5526" y="9093"/>
              <a:ext cx="3529" cy="4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С командным интерфейсом</a:t>
              </a:r>
            </a:p>
          </p:txBody>
        </p:sp>
        <p:sp>
          <p:nvSpPr>
            <p:cNvPr id="22" name="Text Box 143"/>
            <p:cNvSpPr txBox="1">
              <a:spLocks noChangeArrowheads="1"/>
            </p:cNvSpPr>
            <p:nvPr/>
          </p:nvSpPr>
          <p:spPr bwMode="auto">
            <a:xfrm>
              <a:off x="5526" y="9512"/>
              <a:ext cx="3529" cy="41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С </a:t>
              </a:r>
              <a:r>
                <a:rPr lang="en-US" sz="1400">
                  <a:latin typeface="Arial" pitchFamily="34" charset="0"/>
                  <a:cs typeface="Arial" pitchFamily="34" charset="0"/>
                </a:rPr>
                <a:t>WIMP </a:t>
              </a:r>
              <a:r>
                <a:rPr lang="ru-RU" sz="1400">
                  <a:latin typeface="Arial" pitchFamily="34" charset="0"/>
                  <a:cs typeface="Arial" pitchFamily="34" charset="0"/>
                </a:rPr>
                <a:t>- интерфейсом</a:t>
              </a:r>
            </a:p>
          </p:txBody>
        </p:sp>
        <p:sp>
          <p:nvSpPr>
            <p:cNvPr id="23" name="Text Box 144"/>
            <p:cNvSpPr txBox="1">
              <a:spLocks noChangeArrowheads="1"/>
            </p:cNvSpPr>
            <p:nvPr/>
          </p:nvSpPr>
          <p:spPr bwMode="auto">
            <a:xfrm>
              <a:off x="5526" y="9930"/>
              <a:ext cx="3529" cy="41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С </a:t>
              </a:r>
              <a:r>
                <a:rPr lang="en-US" sz="1400">
                  <a:latin typeface="Arial" pitchFamily="34" charset="0"/>
                  <a:cs typeface="Arial" pitchFamily="34" charset="0"/>
                </a:rPr>
                <a:t>SILK - </a:t>
              </a:r>
              <a:r>
                <a:rPr lang="ru-RU" sz="1400">
                  <a:latin typeface="Arial" pitchFamily="34" charset="0"/>
                  <a:cs typeface="Arial" pitchFamily="34" charset="0"/>
                </a:rPr>
                <a:t>интерфейсом</a:t>
              </a:r>
            </a:p>
          </p:txBody>
        </p:sp>
        <p:sp>
          <p:nvSpPr>
            <p:cNvPr id="24" name="Text Box 145"/>
            <p:cNvSpPr txBox="1">
              <a:spLocks noChangeArrowheads="1"/>
            </p:cNvSpPr>
            <p:nvPr/>
          </p:nvSpPr>
          <p:spPr bwMode="auto">
            <a:xfrm>
              <a:off x="5526" y="10766"/>
              <a:ext cx="3529" cy="41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Банковские</a:t>
              </a:r>
            </a:p>
          </p:txBody>
        </p:sp>
        <p:sp>
          <p:nvSpPr>
            <p:cNvPr id="25" name="Text Box 146"/>
            <p:cNvSpPr txBox="1">
              <a:spLocks noChangeArrowheads="1"/>
            </p:cNvSpPr>
            <p:nvPr/>
          </p:nvSpPr>
          <p:spPr bwMode="auto">
            <a:xfrm>
              <a:off x="5526" y="11184"/>
              <a:ext cx="3529" cy="41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Налоговые</a:t>
              </a:r>
            </a:p>
          </p:txBody>
        </p:sp>
        <p:sp>
          <p:nvSpPr>
            <p:cNvPr id="26" name="Text Box 147"/>
            <p:cNvSpPr txBox="1">
              <a:spLocks noChangeArrowheads="1"/>
            </p:cNvSpPr>
            <p:nvPr/>
          </p:nvSpPr>
          <p:spPr bwMode="auto">
            <a:xfrm>
              <a:off x="5526" y="11602"/>
              <a:ext cx="3529" cy="4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Учётные и аудиторские</a:t>
              </a:r>
            </a:p>
          </p:txBody>
        </p:sp>
        <p:sp>
          <p:nvSpPr>
            <p:cNvPr id="27" name="Text Box 148"/>
            <p:cNvSpPr txBox="1">
              <a:spLocks noChangeArrowheads="1"/>
            </p:cNvSpPr>
            <p:nvPr/>
          </p:nvSpPr>
          <p:spPr bwMode="auto">
            <a:xfrm>
              <a:off x="5526" y="12020"/>
              <a:ext cx="3529" cy="41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  <p:sp>
          <p:nvSpPr>
            <p:cNvPr id="28" name="Text Box 149"/>
            <p:cNvSpPr txBox="1">
              <a:spLocks noChangeArrowheads="1"/>
            </p:cNvSpPr>
            <p:nvPr/>
          </p:nvSpPr>
          <p:spPr bwMode="auto">
            <a:xfrm>
              <a:off x="5526" y="12438"/>
              <a:ext cx="3529" cy="41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Страховые</a:t>
              </a:r>
            </a:p>
          </p:txBody>
        </p:sp>
        <p:sp>
          <p:nvSpPr>
            <p:cNvPr id="29" name="Text Box 150"/>
            <p:cNvSpPr txBox="1">
              <a:spLocks noChangeArrowheads="1"/>
            </p:cNvSpPr>
            <p:nvPr/>
          </p:nvSpPr>
          <p:spPr bwMode="auto">
            <a:xfrm>
              <a:off x="5526" y="12856"/>
              <a:ext cx="3529" cy="41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Управления торговлей</a:t>
              </a:r>
            </a:p>
          </p:txBody>
        </p:sp>
        <p:sp>
          <p:nvSpPr>
            <p:cNvPr id="30" name="Text Box 151"/>
            <p:cNvSpPr txBox="1">
              <a:spLocks noChangeArrowheads="1"/>
            </p:cNvSpPr>
            <p:nvPr/>
          </p:nvSpPr>
          <p:spPr bwMode="auto">
            <a:xfrm>
              <a:off x="5526" y="13274"/>
              <a:ext cx="3529" cy="56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Управления производством и хозяйственным процессом</a:t>
              </a:r>
            </a:p>
          </p:txBody>
        </p:sp>
        <p:sp>
          <p:nvSpPr>
            <p:cNvPr id="31" name="Text Box 152"/>
            <p:cNvSpPr txBox="1">
              <a:spLocks noChangeArrowheads="1"/>
            </p:cNvSpPr>
            <p:nvPr/>
          </p:nvSpPr>
          <p:spPr bwMode="auto">
            <a:xfrm>
              <a:off x="5526" y="13832"/>
              <a:ext cx="3529" cy="41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Arial" pitchFamily="34" charset="0"/>
                  <a:cs typeface="Arial" pitchFamily="34" charset="0"/>
                </a:rPr>
                <a:t>Системы регионального управления</a:t>
              </a:r>
            </a:p>
          </p:txBody>
        </p:sp>
        <p:sp>
          <p:nvSpPr>
            <p:cNvPr id="32" name="Text Box 153"/>
            <p:cNvSpPr txBox="1">
              <a:spLocks noChangeArrowheads="1"/>
            </p:cNvSpPr>
            <p:nvPr/>
          </p:nvSpPr>
          <p:spPr bwMode="auto">
            <a:xfrm>
              <a:off x="2985" y="4216"/>
              <a:ext cx="1834" cy="9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latin typeface="Arial" pitchFamily="34" charset="0"/>
                  <a:cs typeface="Arial" pitchFamily="34" charset="0"/>
                </a:rPr>
                <a:t>По способу построения компьютерной сети</a:t>
              </a:r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54"/>
            <p:cNvSpPr txBox="1">
              <a:spLocks noChangeArrowheads="1"/>
            </p:cNvSpPr>
            <p:nvPr/>
          </p:nvSpPr>
          <p:spPr bwMode="auto">
            <a:xfrm>
              <a:off x="2985" y="6306"/>
              <a:ext cx="1835" cy="11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latin typeface="Arial" pitchFamily="34" charset="0"/>
                  <a:cs typeface="Arial" pitchFamily="34" charset="0"/>
                </a:rPr>
                <a:t>По виду технологии обработки информации</a:t>
              </a:r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155"/>
            <p:cNvSpPr txBox="1">
              <a:spLocks noChangeArrowheads="1"/>
            </p:cNvSpPr>
            <p:nvPr/>
          </p:nvSpPr>
          <p:spPr bwMode="auto">
            <a:xfrm>
              <a:off x="2985" y="9372"/>
              <a:ext cx="1976" cy="12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latin typeface="Arial" pitchFamily="34" charset="0"/>
                  <a:cs typeface="Arial" pitchFamily="34" charset="0"/>
                </a:rPr>
                <a:t>По типу пользовательского интерфейса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156"/>
            <p:cNvSpPr txBox="1">
              <a:spLocks noChangeArrowheads="1"/>
            </p:cNvSpPr>
            <p:nvPr/>
          </p:nvSpPr>
          <p:spPr bwMode="auto">
            <a:xfrm>
              <a:off x="2985" y="11741"/>
              <a:ext cx="1976" cy="125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latin typeface="Arial" pitchFamily="34" charset="0"/>
                  <a:cs typeface="Arial" pitchFamily="34" charset="0"/>
                </a:rPr>
                <a:t>По области управления</a:t>
              </a:r>
            </a:p>
            <a:p>
              <a:pPr algn="ctr"/>
              <a:r>
                <a:rPr lang="ru-RU" sz="1400" b="1">
                  <a:latin typeface="Arial" pitchFamily="34" charset="0"/>
                  <a:cs typeface="Arial" pitchFamily="34" charset="0"/>
                </a:rPr>
                <a:t>социально – экономи-</a:t>
              </a:r>
            </a:p>
            <a:p>
              <a:pPr algn="ctr"/>
              <a:r>
                <a:rPr lang="ru-RU" sz="1400" b="1">
                  <a:latin typeface="Arial" pitchFamily="34" charset="0"/>
                  <a:cs typeface="Arial" pitchFamily="34" charset="0"/>
                </a:rPr>
                <a:t>ческим процессом</a:t>
              </a:r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158"/>
            <p:cNvSpPr>
              <a:spLocks noChangeShapeType="1"/>
            </p:cNvSpPr>
            <p:nvPr/>
          </p:nvSpPr>
          <p:spPr bwMode="auto">
            <a:xfrm>
              <a:off x="2703" y="3658"/>
              <a:ext cx="0" cy="87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159"/>
            <p:cNvSpPr>
              <a:spLocks noChangeShapeType="1"/>
            </p:cNvSpPr>
            <p:nvPr/>
          </p:nvSpPr>
          <p:spPr bwMode="auto">
            <a:xfrm>
              <a:off x="2703" y="3658"/>
              <a:ext cx="1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160"/>
            <p:cNvSpPr>
              <a:spLocks noChangeShapeType="1"/>
            </p:cNvSpPr>
            <p:nvPr/>
          </p:nvSpPr>
          <p:spPr bwMode="auto">
            <a:xfrm>
              <a:off x="2703" y="6864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61"/>
            <p:cNvSpPr>
              <a:spLocks noChangeShapeType="1"/>
            </p:cNvSpPr>
            <p:nvPr/>
          </p:nvSpPr>
          <p:spPr bwMode="auto">
            <a:xfrm>
              <a:off x="2703" y="4773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162"/>
            <p:cNvSpPr>
              <a:spLocks noChangeShapeType="1"/>
            </p:cNvSpPr>
            <p:nvPr/>
          </p:nvSpPr>
          <p:spPr bwMode="auto">
            <a:xfrm>
              <a:off x="2703" y="9790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63"/>
            <p:cNvSpPr>
              <a:spLocks noChangeShapeType="1"/>
            </p:cNvSpPr>
            <p:nvPr/>
          </p:nvSpPr>
          <p:spPr bwMode="auto">
            <a:xfrm>
              <a:off x="2703" y="12438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64"/>
            <p:cNvSpPr>
              <a:spLocks noChangeShapeType="1"/>
            </p:cNvSpPr>
            <p:nvPr/>
          </p:nvSpPr>
          <p:spPr bwMode="auto">
            <a:xfrm>
              <a:off x="5244" y="4216"/>
              <a:ext cx="0" cy="8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65"/>
            <p:cNvSpPr>
              <a:spLocks noChangeShapeType="1"/>
            </p:cNvSpPr>
            <p:nvPr/>
          </p:nvSpPr>
          <p:spPr bwMode="auto">
            <a:xfrm>
              <a:off x="5244" y="5749"/>
              <a:ext cx="1" cy="29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166"/>
            <p:cNvSpPr>
              <a:spLocks noChangeShapeType="1"/>
            </p:cNvSpPr>
            <p:nvPr/>
          </p:nvSpPr>
          <p:spPr bwMode="auto">
            <a:xfrm>
              <a:off x="5244" y="9372"/>
              <a:ext cx="0" cy="6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67"/>
            <p:cNvSpPr>
              <a:spLocks noChangeShapeType="1"/>
            </p:cNvSpPr>
            <p:nvPr/>
          </p:nvSpPr>
          <p:spPr bwMode="auto">
            <a:xfrm>
              <a:off x="5244" y="10905"/>
              <a:ext cx="0" cy="32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168"/>
            <p:cNvSpPr>
              <a:spLocks noChangeShapeType="1"/>
            </p:cNvSpPr>
            <p:nvPr/>
          </p:nvSpPr>
          <p:spPr bwMode="auto">
            <a:xfrm>
              <a:off x="4820" y="4634"/>
              <a:ext cx="7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169"/>
            <p:cNvSpPr>
              <a:spLocks noChangeShapeType="1"/>
            </p:cNvSpPr>
            <p:nvPr/>
          </p:nvSpPr>
          <p:spPr bwMode="auto">
            <a:xfrm>
              <a:off x="5244" y="4216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170"/>
            <p:cNvSpPr>
              <a:spLocks noChangeShapeType="1"/>
            </p:cNvSpPr>
            <p:nvPr/>
          </p:nvSpPr>
          <p:spPr bwMode="auto">
            <a:xfrm>
              <a:off x="5244" y="5052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171"/>
            <p:cNvSpPr>
              <a:spLocks noChangeShapeType="1"/>
            </p:cNvSpPr>
            <p:nvPr/>
          </p:nvSpPr>
          <p:spPr bwMode="auto">
            <a:xfrm>
              <a:off x="4820" y="6864"/>
              <a:ext cx="7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172"/>
            <p:cNvSpPr>
              <a:spLocks noChangeShapeType="1"/>
            </p:cNvSpPr>
            <p:nvPr/>
          </p:nvSpPr>
          <p:spPr bwMode="auto">
            <a:xfrm>
              <a:off x="5244" y="5749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73"/>
            <p:cNvSpPr>
              <a:spLocks noChangeShapeType="1"/>
            </p:cNvSpPr>
            <p:nvPr/>
          </p:nvSpPr>
          <p:spPr bwMode="auto">
            <a:xfrm>
              <a:off x="5244" y="8675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174"/>
            <p:cNvSpPr>
              <a:spLocks noChangeShapeType="1"/>
            </p:cNvSpPr>
            <p:nvPr/>
          </p:nvSpPr>
          <p:spPr bwMode="auto">
            <a:xfrm>
              <a:off x="5244" y="6167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75"/>
            <p:cNvSpPr>
              <a:spLocks noChangeShapeType="1"/>
            </p:cNvSpPr>
            <p:nvPr/>
          </p:nvSpPr>
          <p:spPr bwMode="auto">
            <a:xfrm>
              <a:off x="5244" y="6446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176"/>
            <p:cNvSpPr>
              <a:spLocks noChangeShapeType="1"/>
            </p:cNvSpPr>
            <p:nvPr/>
          </p:nvSpPr>
          <p:spPr bwMode="auto">
            <a:xfrm>
              <a:off x="5244" y="7282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177"/>
            <p:cNvSpPr>
              <a:spLocks noChangeShapeType="1"/>
            </p:cNvSpPr>
            <p:nvPr/>
          </p:nvSpPr>
          <p:spPr bwMode="auto">
            <a:xfrm>
              <a:off x="5244" y="7700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178"/>
            <p:cNvSpPr>
              <a:spLocks noChangeShapeType="1"/>
            </p:cNvSpPr>
            <p:nvPr/>
          </p:nvSpPr>
          <p:spPr bwMode="auto">
            <a:xfrm>
              <a:off x="5244" y="8118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179"/>
            <p:cNvSpPr>
              <a:spLocks noChangeShapeType="1"/>
            </p:cNvSpPr>
            <p:nvPr/>
          </p:nvSpPr>
          <p:spPr bwMode="auto">
            <a:xfrm>
              <a:off x="4961" y="9790"/>
              <a:ext cx="56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180"/>
            <p:cNvSpPr>
              <a:spLocks noChangeShapeType="1"/>
            </p:cNvSpPr>
            <p:nvPr/>
          </p:nvSpPr>
          <p:spPr bwMode="auto">
            <a:xfrm>
              <a:off x="5244" y="9372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181"/>
            <p:cNvSpPr>
              <a:spLocks noChangeShapeType="1"/>
            </p:cNvSpPr>
            <p:nvPr/>
          </p:nvSpPr>
          <p:spPr bwMode="auto">
            <a:xfrm>
              <a:off x="5244" y="10069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Line 182"/>
            <p:cNvSpPr>
              <a:spLocks noChangeShapeType="1"/>
            </p:cNvSpPr>
            <p:nvPr/>
          </p:nvSpPr>
          <p:spPr bwMode="auto">
            <a:xfrm>
              <a:off x="5244" y="10905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183"/>
            <p:cNvSpPr>
              <a:spLocks noChangeShapeType="1"/>
            </p:cNvSpPr>
            <p:nvPr/>
          </p:nvSpPr>
          <p:spPr bwMode="auto">
            <a:xfrm>
              <a:off x="4961" y="12299"/>
              <a:ext cx="5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184"/>
            <p:cNvSpPr>
              <a:spLocks noChangeShapeType="1"/>
            </p:cNvSpPr>
            <p:nvPr/>
          </p:nvSpPr>
          <p:spPr bwMode="auto">
            <a:xfrm>
              <a:off x="5244" y="11323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185"/>
            <p:cNvSpPr>
              <a:spLocks noChangeShapeType="1"/>
            </p:cNvSpPr>
            <p:nvPr/>
          </p:nvSpPr>
          <p:spPr bwMode="auto">
            <a:xfrm>
              <a:off x="5244" y="11881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186"/>
            <p:cNvSpPr>
              <a:spLocks noChangeShapeType="1"/>
            </p:cNvSpPr>
            <p:nvPr/>
          </p:nvSpPr>
          <p:spPr bwMode="auto">
            <a:xfrm>
              <a:off x="5244" y="12577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187"/>
            <p:cNvSpPr>
              <a:spLocks noChangeShapeType="1"/>
            </p:cNvSpPr>
            <p:nvPr/>
          </p:nvSpPr>
          <p:spPr bwMode="auto">
            <a:xfrm>
              <a:off x="5244" y="12996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188"/>
            <p:cNvSpPr>
              <a:spLocks noChangeShapeType="1"/>
            </p:cNvSpPr>
            <p:nvPr/>
          </p:nvSpPr>
          <p:spPr bwMode="auto">
            <a:xfrm>
              <a:off x="5244" y="13553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189"/>
            <p:cNvSpPr>
              <a:spLocks noChangeShapeType="1"/>
            </p:cNvSpPr>
            <p:nvPr/>
          </p:nvSpPr>
          <p:spPr bwMode="auto">
            <a:xfrm>
              <a:off x="5244" y="14110"/>
              <a:ext cx="2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31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29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107</TotalTime>
  <Words>548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Тема31</vt:lpstr>
      <vt:lpstr>Custom Design</vt:lpstr>
      <vt:lpstr>1_Custom Design</vt:lpstr>
      <vt:lpstr>1_Default Design</vt:lpstr>
      <vt:lpstr>Тема29</vt:lpstr>
      <vt:lpstr>Лекция №1. Информационные технологии</vt:lpstr>
      <vt:lpstr>Что такое технология </vt:lpstr>
      <vt:lpstr>Что такое информационная технология </vt:lpstr>
      <vt:lpstr>Основные черты современных ИТ</vt:lpstr>
      <vt:lpstr>Составляющие информационной технологии </vt:lpstr>
      <vt:lpstr>Инструментарий информационной технологии </vt:lpstr>
      <vt:lpstr>Классификация информационных технологий </vt:lpstr>
      <vt:lpstr>ИТ классифицируются по ряду признаков: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sobakabkmz</cp:lastModifiedBy>
  <cp:revision>16</cp:revision>
  <dcterms:modified xsi:type="dcterms:W3CDTF">2013-09-09T05:30:49Z</dcterms:modified>
</cp:coreProperties>
</file>