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mtClean="0"/>
              <a:t>Лекция№5: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Объекты базы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5661248"/>
            <a:ext cx="4896216" cy="776528"/>
          </a:xfrm>
        </p:spPr>
        <p:txBody>
          <a:bodyPr/>
          <a:lstStyle/>
          <a:p>
            <a:r>
              <a:rPr lang="ru-RU" dirty="0" smtClean="0"/>
              <a:t>Преподаватель: Кудряшова Е.В.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Объекты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 объектам базы данных относятся таблицы, </a:t>
            </a:r>
            <a:r>
              <a:rPr lang="ru-RU" i="1" dirty="0" smtClean="0"/>
              <a:t>запросы, формы, отчеты, макросы и модули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Все они сгруппированы по категориям и отображаются в </a:t>
            </a:r>
            <a:r>
              <a:rPr lang="ru-RU" i="1" dirty="0" smtClean="0"/>
              <a:t>области</a:t>
            </a:r>
            <a:r>
              <a:rPr lang="ru-RU" dirty="0" smtClean="0"/>
              <a:t> </a:t>
            </a:r>
            <a:r>
              <a:rPr lang="ru-RU" i="1" dirty="0" smtClean="0"/>
              <a:t>переходов</a:t>
            </a:r>
            <a:r>
              <a:rPr lang="ru-RU" dirty="0" smtClean="0"/>
              <a:t> базы данных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20097"/>
          <a:stretch>
            <a:fillRect/>
          </a:stretch>
        </p:blipFill>
        <p:spPr bwMode="auto">
          <a:xfrm>
            <a:off x="4860032" y="3789040"/>
            <a:ext cx="24384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Таблицы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Основным структурным компонентом базы данных является таблица, состоящая из строк (записей) и столбцов (полей). Таблица создается и используется для хранения данных. Каждая таблица включает сведения об объекте определенного типа и состоит из полей, которые составляют записи.</a:t>
            </a:r>
          </a:p>
          <a:p>
            <a:pPr>
              <a:buNone/>
            </a:pPr>
            <a:r>
              <a:rPr lang="ru-RU" b="1" dirty="0" smtClean="0"/>
              <a:t>Методы построения таблиц:</a:t>
            </a:r>
          </a:p>
          <a:p>
            <a:pPr marL="273050" indent="85725">
              <a:buFont typeface="Arial" pitchFamily="34" charset="0"/>
              <a:buChar char="•"/>
            </a:pPr>
            <a:r>
              <a:rPr lang="ru-RU" i="1" dirty="0" smtClean="0"/>
              <a:t>Создание таблиц на основе шаблона таблицы</a:t>
            </a:r>
            <a:endParaRPr lang="ru-RU" dirty="0" smtClean="0"/>
          </a:p>
          <a:p>
            <a:pPr marL="273050" indent="85725">
              <a:buFont typeface="Arial" pitchFamily="34" charset="0"/>
              <a:buChar char="•"/>
            </a:pPr>
            <a:r>
              <a:rPr lang="ru-RU" i="1" dirty="0" smtClean="0"/>
              <a:t>Создание таблицы в режиме конструктора</a:t>
            </a:r>
            <a:endParaRPr lang="ru-RU" dirty="0" smtClean="0"/>
          </a:p>
          <a:p>
            <a:pPr marL="273050" indent="85725">
              <a:buFont typeface="Arial" pitchFamily="34" charset="0"/>
              <a:buChar char="•"/>
            </a:pPr>
            <a:r>
              <a:rPr lang="ru-RU" i="1" dirty="0" smtClean="0"/>
              <a:t>Создание таблицы в режиме таблицы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964488" cy="92471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Создание связей между таблицами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База данных содержит множество таблиц, связь между которыми устанавливается с помощью совпадающих полей, называемых </a:t>
            </a:r>
            <a:r>
              <a:rPr lang="ru-RU" i="1" dirty="0" smtClean="0"/>
              <a:t>ключами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i="1" dirty="0" smtClean="0"/>
              <a:t>Первичный ключ – </a:t>
            </a:r>
            <a:r>
              <a:rPr lang="ru-RU" dirty="0" smtClean="0"/>
              <a:t>это одно или несколько полей, однозначно идентифицирующих запись. </a:t>
            </a:r>
          </a:p>
          <a:p>
            <a:pPr>
              <a:buNone/>
            </a:pPr>
            <a:r>
              <a:rPr lang="ru-RU" dirty="0" smtClean="0"/>
              <a:t>Если первичный ключ состоит из одного поля, он называется </a:t>
            </a:r>
            <a:r>
              <a:rPr lang="ru-RU" i="1" dirty="0" smtClean="0"/>
              <a:t>простым</a:t>
            </a:r>
            <a:r>
              <a:rPr lang="ru-RU" dirty="0" smtClean="0"/>
              <a:t>, если из нескольких полей – </a:t>
            </a:r>
            <a:r>
              <a:rPr lang="ru-RU" i="1" dirty="0" smtClean="0"/>
              <a:t>составным ключом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i="1" dirty="0" smtClean="0"/>
              <a:t>Внешний ключ</a:t>
            </a:r>
            <a:r>
              <a:rPr lang="ru-RU" b="1" dirty="0" smtClean="0"/>
              <a:t> </a:t>
            </a:r>
            <a:r>
              <a:rPr lang="ru-RU" i="1" dirty="0" smtClean="0"/>
              <a:t>– </a:t>
            </a:r>
            <a:r>
              <a:rPr lang="ru-RU" dirty="0" smtClean="0"/>
              <a:t>это такое поле, значение которого может повторяться в нескольких записях, т.е. он не является уникальным.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99672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Типы отношений между таблицами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Существует три типа отношений между таблицами: «один к одному», «один ко многим» («многие к одному») и «многие ко многим».</a:t>
            </a:r>
          </a:p>
          <a:p>
            <a:pPr>
              <a:buNone/>
            </a:pPr>
            <a:r>
              <a:rPr lang="ru-RU" i="1" dirty="0" smtClean="0"/>
              <a:t>«Один к одному»</a:t>
            </a:r>
            <a:r>
              <a:rPr lang="ru-RU" dirty="0" smtClean="0"/>
              <a:t>. Каждой записи первой таблицы соответствует одна (и не более) связанная запись второй таблицы (и, соответственно, наоборот). </a:t>
            </a:r>
          </a:p>
          <a:p>
            <a:pPr>
              <a:buNone/>
            </a:pPr>
            <a:r>
              <a:rPr lang="ru-RU" i="1" dirty="0" smtClean="0"/>
              <a:t>«Один ко многим»</a:t>
            </a:r>
            <a:r>
              <a:rPr lang="ru-RU" dirty="0" smtClean="0"/>
              <a:t>. Одна запись первой таблицы связана со множеством записей другой таблицы, однако одной записи второй таблицы не может соответствовать больше одной записи в первой таблице.</a:t>
            </a:r>
          </a:p>
          <a:p>
            <a:pPr>
              <a:buNone/>
            </a:pPr>
            <a:r>
              <a:rPr lang="ru-RU" i="1" dirty="0" smtClean="0"/>
              <a:t>«Многие ко многим»</a:t>
            </a:r>
            <a:r>
              <a:rPr lang="ru-RU" dirty="0" smtClean="0"/>
              <a:t>, или </a:t>
            </a:r>
            <a:r>
              <a:rPr lang="ru-RU" i="1" dirty="0" smtClean="0"/>
              <a:t>непрямая табличная связь</a:t>
            </a:r>
            <a:r>
              <a:rPr lang="ru-RU" dirty="0" smtClean="0"/>
              <a:t>. На практике отношение «многие ко многим» реализуется через связующую таблицу.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Формы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Формы используются  для ввода и просмотра таблиц в окне формы. Формы позволяют ограничить объем информации, отображаемой на экране, и представить ее в требуемом виде. С помощью конструктора форм вы можете создавать формы любой степени сложности.</a:t>
            </a:r>
          </a:p>
          <a:p>
            <a:pPr>
              <a:buNone/>
            </a:pPr>
            <a:r>
              <a:rPr lang="ru-RU" dirty="0" smtClean="0"/>
              <a:t>Формы в </a:t>
            </a:r>
            <a:r>
              <a:rPr lang="ru-RU" dirty="0" err="1" smtClean="0"/>
              <a:t>Access</a:t>
            </a:r>
            <a:r>
              <a:rPr lang="ru-RU" dirty="0" smtClean="0"/>
              <a:t> создаются не только для одной таблицы, но и для нескольких, связанных между собой, таблиц. </a:t>
            </a:r>
          </a:p>
          <a:p>
            <a:pPr>
              <a:buNone/>
            </a:pPr>
            <a:r>
              <a:rPr lang="ru-RU" dirty="0" smtClean="0"/>
              <a:t>Кроме того, в качестве источника данных для формы может использоваться как сама таблица, так и разработанный для нее запрос, что обеспечивает тем самым отображение на экране са­мой актуальной информации.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Запросы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Мощный инструмент управления данными, позволяющий извлекать из таблиц базы данных сведения, которые соответствуют определенному критерию. С помощью запросов можно автоматизировать процесс обновления или удаления записей из одной или нескольких таблиц, а также выполнять вычисления, основанные на значениях, хранимых в таблице.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Отчеты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Отчет предназначен для вывода сведений из базы данных на печать в удобном виде, но может быть и просмотрен на экране. В отчеты часто включаются итоговые данные, для чего предусмотрены специальные средства.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Макросы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Макросы предназначены для автоматизации часто выполняемых операций. Каждый макрос содержит одну или несколько макрокоманд, каждая из которых выполняет определенное действие, например, открывает форму или печатает отчет.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507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Лекция№5:  Объекты базы данных</vt:lpstr>
      <vt:lpstr>Объекты</vt:lpstr>
      <vt:lpstr>Таблицы </vt:lpstr>
      <vt:lpstr>Создание связей между таблицами</vt:lpstr>
      <vt:lpstr>Типы отношений между таблицами</vt:lpstr>
      <vt:lpstr>Формы </vt:lpstr>
      <vt:lpstr>Запросы </vt:lpstr>
      <vt:lpstr>Отчеты </vt:lpstr>
      <vt:lpstr>Макросы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Объекты базы данных </dc:title>
  <dc:creator>Елена В. Кудряшова</dc:creator>
  <cp:lastModifiedBy>кудряшовае</cp:lastModifiedBy>
  <cp:revision>9</cp:revision>
  <dcterms:created xsi:type="dcterms:W3CDTF">2012-04-16T08:39:08Z</dcterms:created>
  <dcterms:modified xsi:type="dcterms:W3CDTF">2012-04-24T08:56:09Z</dcterms:modified>
</cp:coreProperties>
</file>