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61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6096000" cy="838200"/>
          </a:xfrm>
        </p:spPr>
        <p:txBody>
          <a:bodyPr anchor="b"/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000592"/>
            <a:ext cx="6096000" cy="4572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377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06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777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9796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05450" y="838200"/>
            <a:ext cx="158115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838200"/>
            <a:ext cx="48768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9840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1447800"/>
            <a:ext cx="54864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743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38500" y="2743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3886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38500" y="3886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36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819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19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252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57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929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535113"/>
            <a:ext cx="32003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174875"/>
            <a:ext cx="32003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3800" y="1535113"/>
            <a:ext cx="3124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3800" y="2174875"/>
            <a:ext cx="3124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401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140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286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6324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6324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sitronica.ru/" TargetMode="External"/><Relationship Id="rId2" Type="http://schemas.openxmlformats.org/officeDocument/2006/relationships/hyperlink" Target="http://atto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lakovo.mvideo.ru/" TargetMode="External"/><Relationship Id="rId4" Type="http://schemas.openxmlformats.org/officeDocument/2006/relationships/hyperlink" Target="http://www.dns-shop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500174"/>
            <a:ext cx="7772400" cy="1362075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642910" y="2143116"/>
            <a:ext cx="7772400" cy="857245"/>
          </a:xfrm>
        </p:spPr>
        <p:txBody>
          <a:bodyPr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Сборка персонального компьютера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6324600" cy="914400"/>
          </a:xfrm>
        </p:spPr>
        <p:txBody>
          <a:bodyPr/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Задание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6324600" cy="518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Соберите домашний персональный компьютер для студента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ПК должен удовлетворять требования студента в обучении в течении 5 лет (1по 5 курс)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состав должны входить устройства ввода  и вывода информации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Сборка ПК должна осуществляться на одном из интернет-сайтов: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6350">
              <a:buFont typeface="Wingdings" pitchFamily="2" charset="2"/>
              <a:buChar char="ü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http://atto.ru/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635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http://positronica.ru/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635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http://www.dns-shop.ru/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6350">
              <a:buFont typeface="Wingdings" pitchFamily="2" charset="2"/>
              <a:buChar char="ü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http://balakovo.mvideo.ru/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Сумма ограничена 25-30 тыс. рублей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6324600" cy="914400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Чтение спецификации ПК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57158" y="1285860"/>
            <a:ext cx="8077200" cy="120032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kumimoji="0"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iP-4 </a:t>
            </a:r>
            <a:r>
              <a:rPr kumimoji="0"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Celeron 1,7GHz </a:t>
            </a:r>
            <a:r>
              <a:rPr kumimoji="0"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128 Mb DDR / 20 </a:t>
            </a:r>
            <a:r>
              <a:rPr kumimoji="0" lang="en-US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Gb</a:t>
            </a:r>
            <a:r>
              <a:rPr kumimoji="0"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 I-845G </a:t>
            </a:r>
            <a:r>
              <a:rPr kumimoji="0" lang="en-US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kumimoji="0"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kumimoji="0"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kumimoji="0"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64Mb / CD-ROM 52-x / </a:t>
            </a:r>
            <a:r>
              <a:rPr kumimoji="0" lang="en-US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kb</a:t>
            </a:r>
            <a:r>
              <a:rPr kumimoji="0" lang="en-US" sz="2400" dirty="0" err="1">
                <a:latin typeface="Arial Unicode MS" pitchFamily="34" charset="-128"/>
              </a:rPr>
              <a:t>d</a:t>
            </a:r>
            <a:r>
              <a:rPr kumimoji="0"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M</a:t>
            </a:r>
            <a:r>
              <a:rPr kumimoji="0" lang="en-US" sz="2400" dirty="0">
                <a:latin typeface="Arial Unicode MS" pitchFamily="34" charset="-128"/>
              </a:rPr>
              <a:t>&amp;P/ </a:t>
            </a:r>
            <a:r>
              <a:rPr kumimoji="0" lang="ru-RU" sz="2400" dirty="0">
                <a:latin typeface="Arial Unicode MS" pitchFamily="34" charset="-128"/>
              </a:rPr>
              <a:t>3,5</a:t>
            </a:r>
            <a:r>
              <a:rPr kumimoji="0" lang="en-US" sz="2400" dirty="0">
                <a:latin typeface="Arial Unicode MS" pitchFamily="34" charset="-128"/>
              </a:rPr>
              <a:t>’’/ 17’’</a:t>
            </a:r>
            <a:r>
              <a:rPr kumimoji="0" lang="ru-RU" sz="2400" dirty="0">
                <a:latin typeface="Arial Unicode MS" pitchFamily="34" charset="-128"/>
              </a:rPr>
              <a:t> </a:t>
            </a:r>
            <a:r>
              <a:rPr kumimoji="0" lang="en-US" sz="2400" dirty="0">
                <a:latin typeface="Arial Unicode MS" pitchFamily="34" charset="-128"/>
              </a:rPr>
              <a:t>Samsung/ 100TP</a:t>
            </a:r>
            <a:endParaRPr kumimoji="0" lang="ru-RU" sz="2400" dirty="0">
              <a:latin typeface="Arial Unicode MS" pitchFamily="34" charset="-128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85786" y="3143248"/>
            <a:ext cx="55467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dirty="0"/>
              <a:t>Тактовая частота процессора</a:t>
            </a:r>
            <a:r>
              <a:rPr kumimoji="0" lang="en-US" dirty="0"/>
              <a:t>:</a:t>
            </a:r>
          </a:p>
          <a:p>
            <a:r>
              <a:rPr kumimoji="0" lang="ru-RU" dirty="0"/>
              <a:t>Объем оперативной памяти</a:t>
            </a:r>
            <a:r>
              <a:rPr kumimoji="0" lang="en-US" dirty="0"/>
              <a:t>:</a:t>
            </a:r>
          </a:p>
          <a:p>
            <a:r>
              <a:rPr kumimoji="0" lang="ru-RU" dirty="0"/>
              <a:t>Емкость винчестера</a:t>
            </a:r>
            <a:r>
              <a:rPr kumimoji="0" lang="en-US" dirty="0"/>
              <a:t>:</a:t>
            </a:r>
          </a:p>
          <a:p>
            <a:r>
              <a:rPr kumimoji="0" lang="ru-RU" dirty="0"/>
              <a:t>Объем оперативной памяти видео карты</a:t>
            </a:r>
            <a:r>
              <a:rPr kumimoji="0" lang="en-US" dirty="0"/>
              <a:t>:</a:t>
            </a:r>
          </a:p>
          <a:p>
            <a:r>
              <a:rPr kumimoji="0" lang="ru-RU" dirty="0"/>
              <a:t>Диагональный размер монитора</a:t>
            </a:r>
            <a:r>
              <a:rPr kumimoji="0" lang="en-US" dirty="0"/>
              <a:t>:</a:t>
            </a:r>
          </a:p>
          <a:p>
            <a:endParaRPr kumimoji="0" lang="ru-RU" dirty="0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4143372" y="3143248"/>
            <a:ext cx="14716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b="1" i="1" dirty="0">
                <a:solidFill>
                  <a:schemeClr val="tx2"/>
                </a:solidFill>
                <a:latin typeface="Arial Unicode MS" pitchFamily="34" charset="-128"/>
              </a:rPr>
              <a:t>1,7 GHz</a:t>
            </a:r>
            <a:endParaRPr kumimoji="0" lang="ru-RU" b="1" i="1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929058" y="3429000"/>
            <a:ext cx="12017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b="1" i="1" dirty="0">
                <a:solidFill>
                  <a:schemeClr val="tx2"/>
                </a:solidFill>
                <a:latin typeface="Arial Unicode MS" pitchFamily="34" charset="-128"/>
              </a:rPr>
              <a:t>128 Mb</a:t>
            </a:r>
            <a:endParaRPr kumimoji="0" lang="ru-RU" b="1" i="1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214678" y="3714752"/>
            <a:ext cx="1014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b="1" i="1" dirty="0">
                <a:solidFill>
                  <a:schemeClr val="tx2"/>
                </a:solidFill>
                <a:latin typeface="Arial Unicode MS" pitchFamily="34" charset="-128"/>
              </a:rPr>
              <a:t>20 </a:t>
            </a:r>
            <a:r>
              <a:rPr kumimoji="0" lang="en-US" b="1" i="1" dirty="0" err="1">
                <a:solidFill>
                  <a:schemeClr val="tx2"/>
                </a:solidFill>
                <a:latin typeface="Arial Unicode MS" pitchFamily="34" charset="-128"/>
              </a:rPr>
              <a:t>Gb</a:t>
            </a:r>
            <a:endParaRPr kumimoji="0" lang="ru-RU" b="1" i="1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5286380" y="3929066"/>
            <a:ext cx="12017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i="1" dirty="0">
                <a:solidFill>
                  <a:schemeClr val="tx2"/>
                </a:solidFill>
                <a:latin typeface="Arial Unicode MS" pitchFamily="34" charset="-128"/>
              </a:rPr>
              <a:t>64 </a:t>
            </a:r>
            <a:r>
              <a:rPr kumimoji="0" lang="en-US" b="1" i="1" dirty="0">
                <a:solidFill>
                  <a:schemeClr val="tx2"/>
                </a:solidFill>
                <a:latin typeface="Arial Unicode MS" pitchFamily="34" charset="-128"/>
              </a:rPr>
              <a:t>Mb</a:t>
            </a:r>
            <a:endParaRPr kumimoji="0" lang="ru-RU" b="1" i="1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4500562" y="4286256"/>
            <a:ext cx="7286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b="1" i="1" dirty="0">
                <a:solidFill>
                  <a:schemeClr val="tx2"/>
                </a:solidFill>
                <a:latin typeface="Arial Unicode MS" pitchFamily="34" charset="-128"/>
              </a:rPr>
              <a:t>17’’</a:t>
            </a:r>
            <a:endParaRPr kumimoji="0" lang="ru-RU" b="1" i="1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3428992" y="1285860"/>
            <a:ext cx="1219200" cy="457200"/>
          </a:xfrm>
          <a:prstGeom prst="ellipse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715" name="Oval 11"/>
          <p:cNvSpPr>
            <a:spLocks noChangeArrowheads="1"/>
          </p:cNvSpPr>
          <p:nvPr/>
        </p:nvSpPr>
        <p:spPr bwMode="auto">
          <a:xfrm>
            <a:off x="2214546" y="1285860"/>
            <a:ext cx="1066800" cy="457200"/>
          </a:xfrm>
          <a:prstGeom prst="ellipse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716" name="Oval 12"/>
          <p:cNvSpPr>
            <a:spLocks noChangeArrowheads="1"/>
          </p:cNvSpPr>
          <p:nvPr/>
        </p:nvSpPr>
        <p:spPr bwMode="auto">
          <a:xfrm>
            <a:off x="5786446" y="1714488"/>
            <a:ext cx="457200" cy="457200"/>
          </a:xfrm>
          <a:prstGeom prst="ellipse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357158" y="1643050"/>
            <a:ext cx="914400" cy="457200"/>
          </a:xfrm>
          <a:prstGeom prst="ellipse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718" name="Oval 14"/>
          <p:cNvSpPr>
            <a:spLocks noChangeArrowheads="1"/>
          </p:cNvSpPr>
          <p:nvPr/>
        </p:nvSpPr>
        <p:spPr bwMode="auto">
          <a:xfrm>
            <a:off x="5429256" y="1285860"/>
            <a:ext cx="609600" cy="457200"/>
          </a:xfrm>
          <a:prstGeom prst="ellipse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autoUpdateAnimBg="0"/>
      <p:bldP spid="72710" grpId="0" autoUpdateAnimBg="0"/>
      <p:bldP spid="72711" grpId="0" autoUpdateAnimBg="0"/>
      <p:bldP spid="72712" grpId="0" autoUpdateAnimBg="0"/>
      <p:bldP spid="72713" grpId="0" autoUpdateAnimBg="0"/>
      <p:bldP spid="72714" grpId="0" animBg="1"/>
      <p:bldP spid="72715" grpId="0" animBg="1"/>
      <p:bldP spid="72716" grpId="0" animBg="1"/>
      <p:bldP spid="72717" grpId="0" animBg="1"/>
      <p:bldP spid="727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85728"/>
            <a:ext cx="7772400" cy="785794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Выбирай с умом</a:t>
            </a: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107950" y="1268413"/>
            <a:ext cx="4895850" cy="50482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ru-RU" sz="1200" b="1" i="1" dirty="0">
                <a:latin typeface="Arial" charset="0"/>
              </a:rPr>
              <a:t>Ваши средства ограничены и вы ищете </a:t>
            </a:r>
          </a:p>
          <a:p>
            <a:pPr algn="ctr"/>
            <a:r>
              <a:rPr lang="ru-RU" sz="1200" b="1" i="1" dirty="0">
                <a:latin typeface="Arial" charset="0"/>
              </a:rPr>
              <a:t>систему для работы с офисными программами?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755650" y="1844675"/>
            <a:ext cx="4895850" cy="50482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ru-RU" sz="1200" b="1" i="1" dirty="0">
                <a:latin typeface="Arial" charset="0"/>
              </a:rPr>
              <a:t>   Вы хотите использовать свой ПК не только дома, </a:t>
            </a:r>
          </a:p>
          <a:p>
            <a:pPr algn="ctr"/>
            <a:r>
              <a:rPr lang="ru-RU" sz="1200" b="1" i="1" dirty="0">
                <a:latin typeface="Arial" charset="0"/>
              </a:rPr>
              <a:t>но и в офисе или в поездках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1619250" y="2420938"/>
            <a:ext cx="4895850" cy="50482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ru-RU" sz="1200" b="1" i="1" dirty="0">
                <a:latin typeface="Arial" charset="0"/>
              </a:rPr>
              <a:t>Будете ли вы использовать </a:t>
            </a:r>
          </a:p>
          <a:p>
            <a:pPr algn="ctr"/>
            <a:r>
              <a:rPr lang="ru-RU" sz="1200" b="1" i="1" dirty="0">
                <a:latin typeface="Arial" charset="0"/>
              </a:rPr>
              <a:t>сканер или цифровой фотоаппарат?</a:t>
            </a: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2197100" y="2997200"/>
            <a:ext cx="4895850" cy="50482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ru-RU" sz="1200" b="1" i="1" dirty="0">
                <a:latin typeface="Arial" charset="0"/>
              </a:rPr>
              <a:t>Планируете ли вы смотреть на компьютере </a:t>
            </a:r>
          </a:p>
          <a:p>
            <a:pPr algn="ctr"/>
            <a:r>
              <a:rPr lang="ru-RU" sz="1200" b="1" i="1" dirty="0">
                <a:latin typeface="Arial" charset="0"/>
              </a:rPr>
              <a:t>видеодиски </a:t>
            </a:r>
            <a:r>
              <a:rPr lang="en-US" sz="1200" b="1" i="1" dirty="0">
                <a:latin typeface="Arial" charset="0"/>
              </a:rPr>
              <a:t>DVD</a:t>
            </a:r>
            <a:r>
              <a:rPr lang="ru-RU" sz="1200" b="1" i="1" dirty="0">
                <a:latin typeface="Arial" charset="0"/>
              </a:rPr>
              <a:t>?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2916238" y="3573463"/>
            <a:ext cx="4895850" cy="50482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ru-RU" sz="1200" b="1" i="1">
                <a:latin typeface="Arial" charset="0"/>
              </a:rPr>
              <a:t>Предполагаете ли вы играть в современные </a:t>
            </a:r>
          </a:p>
          <a:p>
            <a:pPr algn="ctr"/>
            <a:r>
              <a:rPr lang="ru-RU" sz="1200" b="1" i="1">
                <a:latin typeface="Arial" charset="0"/>
              </a:rPr>
              <a:t>3-</a:t>
            </a:r>
            <a:r>
              <a:rPr lang="en-US" sz="1200" b="1" i="1">
                <a:latin typeface="Arial" charset="0"/>
              </a:rPr>
              <a:t>D</a:t>
            </a:r>
            <a:r>
              <a:rPr lang="ru-RU" sz="1200" b="1" i="1">
                <a:latin typeface="Arial" charset="0"/>
              </a:rPr>
              <a:t> игры, смотреть видео </a:t>
            </a:r>
            <a:r>
              <a:rPr lang="en-US" sz="1200" b="1" i="1">
                <a:latin typeface="Arial" charset="0"/>
              </a:rPr>
              <a:t>MPEG-4</a:t>
            </a:r>
            <a:r>
              <a:rPr lang="ru-RU" sz="1200" b="1" i="1">
                <a:latin typeface="Arial" charset="0"/>
              </a:rPr>
              <a:t>? 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3635375" y="4149725"/>
            <a:ext cx="4895850" cy="50482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ru-RU" sz="1200" b="1" i="1" dirty="0">
                <a:latin typeface="Arial" charset="0"/>
              </a:rPr>
              <a:t>Намерены ли вы оцифровывать </a:t>
            </a:r>
          </a:p>
          <a:p>
            <a:pPr algn="ctr"/>
            <a:r>
              <a:rPr lang="ru-RU" sz="1200" b="1" i="1" dirty="0">
                <a:latin typeface="Arial" charset="0"/>
              </a:rPr>
              <a:t>и редактировать любительское видео?</a:t>
            </a: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4211638" y="4724400"/>
            <a:ext cx="4895850" cy="50482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wrap="none" anchor="ctr"/>
          <a:lstStyle/>
          <a:p>
            <a:pPr algn="ctr"/>
            <a:r>
              <a:rPr lang="ru-RU" sz="1200" b="1" i="1">
                <a:latin typeface="Arial" charset="0"/>
              </a:rPr>
              <a:t>Собираетесь ли вы активно </a:t>
            </a:r>
          </a:p>
          <a:p>
            <a:pPr algn="ctr"/>
            <a:r>
              <a:rPr lang="ru-RU" sz="1200" b="1" i="1">
                <a:latin typeface="Arial" charset="0"/>
              </a:rPr>
              <a:t>использовать Интернет?</a:t>
            </a:r>
          </a:p>
        </p:txBody>
      </p:sp>
      <p:sp>
        <p:nvSpPr>
          <p:cNvPr id="39946" name="Oval 10"/>
          <p:cNvSpPr>
            <a:spLocks noChangeArrowheads="1"/>
          </p:cNvSpPr>
          <p:nvPr/>
        </p:nvSpPr>
        <p:spPr bwMode="auto">
          <a:xfrm>
            <a:off x="179388" y="1339850"/>
            <a:ext cx="360362" cy="360363"/>
          </a:xfrm>
          <a:prstGeom prst="ellipse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solidFill>
                  <a:schemeClr val="bg1"/>
                </a:solidFill>
                <a:latin typeface="Verdana" pitchFamily="34" charset="0"/>
              </a:rPr>
              <a:t>А</a:t>
            </a:r>
          </a:p>
        </p:txBody>
      </p:sp>
      <p:sp>
        <p:nvSpPr>
          <p:cNvPr id="39947" name="Oval 11"/>
          <p:cNvSpPr>
            <a:spLocks noChangeArrowheads="1"/>
          </p:cNvSpPr>
          <p:nvPr/>
        </p:nvSpPr>
        <p:spPr bwMode="auto">
          <a:xfrm>
            <a:off x="827088" y="1916113"/>
            <a:ext cx="360362" cy="360362"/>
          </a:xfrm>
          <a:prstGeom prst="ellipse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solidFill>
                  <a:schemeClr val="bg1"/>
                </a:solidFill>
                <a:latin typeface="Verdana" pitchFamily="34" charset="0"/>
              </a:rPr>
              <a:t>Б</a:t>
            </a:r>
          </a:p>
        </p:txBody>
      </p:sp>
      <p:sp>
        <p:nvSpPr>
          <p:cNvPr id="39948" name="Oval 12"/>
          <p:cNvSpPr>
            <a:spLocks noChangeArrowheads="1"/>
          </p:cNvSpPr>
          <p:nvPr/>
        </p:nvSpPr>
        <p:spPr bwMode="auto">
          <a:xfrm>
            <a:off x="1692275" y="2492375"/>
            <a:ext cx="360363" cy="360363"/>
          </a:xfrm>
          <a:prstGeom prst="ellipse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solidFill>
                  <a:schemeClr val="bg1"/>
                </a:solidFill>
                <a:latin typeface="Verdana" pitchFamily="34" charset="0"/>
              </a:rPr>
              <a:t>В</a:t>
            </a:r>
          </a:p>
        </p:txBody>
      </p: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2268538" y="3068638"/>
            <a:ext cx="360362" cy="360362"/>
          </a:xfrm>
          <a:prstGeom prst="ellipse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solidFill>
                  <a:schemeClr val="bg1"/>
                </a:solidFill>
                <a:latin typeface="Verdana" pitchFamily="34" charset="0"/>
              </a:rPr>
              <a:t>Г</a:t>
            </a:r>
          </a:p>
        </p:txBody>
      </p:sp>
      <p:sp>
        <p:nvSpPr>
          <p:cNvPr id="39950" name="Oval 14"/>
          <p:cNvSpPr>
            <a:spLocks noChangeArrowheads="1"/>
          </p:cNvSpPr>
          <p:nvPr/>
        </p:nvSpPr>
        <p:spPr bwMode="auto">
          <a:xfrm>
            <a:off x="2987675" y="3644900"/>
            <a:ext cx="360363" cy="360363"/>
          </a:xfrm>
          <a:prstGeom prst="ellipse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solidFill>
                  <a:schemeClr val="bg1"/>
                </a:solidFill>
                <a:latin typeface="Verdana" pitchFamily="34" charset="0"/>
              </a:rPr>
              <a:t>Д</a:t>
            </a:r>
          </a:p>
        </p:txBody>
      </p: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3708400" y="4221163"/>
            <a:ext cx="360363" cy="360362"/>
          </a:xfrm>
          <a:prstGeom prst="ellipse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solidFill>
                  <a:schemeClr val="bg1"/>
                </a:solidFill>
                <a:latin typeface="Verdana" pitchFamily="34" charset="0"/>
              </a:rPr>
              <a:t>Е</a:t>
            </a:r>
          </a:p>
        </p:txBody>
      </p:sp>
      <p:sp>
        <p:nvSpPr>
          <p:cNvPr id="39952" name="Oval 16"/>
          <p:cNvSpPr>
            <a:spLocks noChangeArrowheads="1"/>
          </p:cNvSpPr>
          <p:nvPr/>
        </p:nvSpPr>
        <p:spPr bwMode="auto">
          <a:xfrm>
            <a:off x="4284663" y="4797425"/>
            <a:ext cx="360362" cy="360363"/>
          </a:xfrm>
          <a:prstGeom prst="ellipse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solidFill>
                  <a:schemeClr val="bg1"/>
                </a:solidFill>
                <a:latin typeface="Verdana" pitchFamily="34" charset="0"/>
              </a:rPr>
              <a:t>Ж</a:t>
            </a:r>
          </a:p>
        </p:txBody>
      </p:sp>
      <p:pic>
        <p:nvPicPr>
          <p:cNvPr id="39953" name="Picture 17" descr="j0282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0"/>
            <a:ext cx="2447925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619250" y="5229225"/>
            <a:ext cx="25193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200" i="1">
                <a:solidFill>
                  <a:srgbClr val="FF0000"/>
                </a:solidFill>
                <a:latin typeface="Arial" charset="0"/>
              </a:rPr>
              <a:t>	</a:t>
            </a:r>
          </a:p>
        </p:txBody>
      </p:sp>
      <p:sp>
        <p:nvSpPr>
          <p:cNvPr id="39955" name="AutoShape 19"/>
          <p:cNvSpPr>
            <a:spLocks noChangeArrowheads="1"/>
          </p:cNvSpPr>
          <p:nvPr/>
        </p:nvSpPr>
        <p:spPr bwMode="auto">
          <a:xfrm>
            <a:off x="6838950" y="714356"/>
            <a:ext cx="2305050" cy="2160588"/>
          </a:xfrm>
          <a:prstGeom prst="cloudCallout">
            <a:avLst>
              <a:gd name="adj1" fmla="val -50481"/>
              <a:gd name="adj2" fmla="val -49708"/>
            </a:avLst>
          </a:prstGeom>
          <a:solidFill>
            <a:srgbClr val="FF3399">
              <a:alpha val="2784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000" b="1" i="1" dirty="0">
                <a:latin typeface="Arial" charset="0"/>
              </a:rPr>
              <a:t>Приобретение нового ПК может оказаться непростым делом.</a:t>
            </a:r>
          </a:p>
          <a:p>
            <a:pPr algn="ctr"/>
            <a:r>
              <a:rPr lang="ru-RU" sz="1000" b="1" i="1" dirty="0">
                <a:latin typeface="Arial" charset="0"/>
              </a:rPr>
              <a:t>Просто ответьте на вопросы в схеме – и вы узнаете, какая конфигурация компьютера нужна именно вам.</a:t>
            </a:r>
          </a:p>
          <a:p>
            <a:pPr algn="just"/>
            <a:endParaRPr lang="ru-RU" sz="1000" b="1" dirty="0">
              <a:latin typeface="Arial" charset="0"/>
            </a:endParaRPr>
          </a:p>
        </p:txBody>
      </p:sp>
      <p:sp>
        <p:nvSpPr>
          <p:cNvPr id="39956" name="AutoShape 20"/>
          <p:cNvSpPr>
            <a:spLocks noChangeArrowheads="1"/>
          </p:cNvSpPr>
          <p:nvPr/>
        </p:nvSpPr>
        <p:spPr bwMode="auto">
          <a:xfrm rot="10800000" flipH="1">
            <a:off x="5003800" y="1482725"/>
            <a:ext cx="360363" cy="361950"/>
          </a:xfrm>
          <a:custGeom>
            <a:avLst/>
            <a:gdLst>
              <a:gd name="T0" fmla="*/ 1195315097 w 21600"/>
              <a:gd name="T1" fmla="*/ 0 h 21600"/>
              <a:gd name="T2" fmla="*/ 717159749 w 21600"/>
              <a:gd name="T3" fmla="*/ 729876201 h 21600"/>
              <a:gd name="T4" fmla="*/ 0 w 21600"/>
              <a:gd name="T5" fmla="*/ 1703071726 h 21600"/>
              <a:gd name="T6" fmla="*/ 597697589 w 21600"/>
              <a:gd name="T7" fmla="*/ 1703071726 h 21600"/>
              <a:gd name="T8" fmla="*/ 1195315097 w 21600"/>
              <a:gd name="T9" fmla="*/ 1362457059 h 21600"/>
              <a:gd name="T10" fmla="*/ 1673397572 w 21600"/>
              <a:gd name="T11" fmla="*/ 729876201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21599 h 21600"/>
              <a:gd name="T20" fmla="*/ 15429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9257"/>
                </a:lnTo>
                <a:lnTo>
                  <a:pt x="15428" y="9257"/>
                </a:lnTo>
                <a:lnTo>
                  <a:pt x="15428" y="21599"/>
                </a:lnTo>
                <a:lnTo>
                  <a:pt x="0" y="21599"/>
                </a:lnTo>
                <a:lnTo>
                  <a:pt x="0" y="21600"/>
                </a:lnTo>
                <a:lnTo>
                  <a:pt x="15429" y="21600"/>
                </a:lnTo>
                <a:lnTo>
                  <a:pt x="15429" y="9257"/>
                </a:lnTo>
                <a:lnTo>
                  <a:pt x="21600" y="9257"/>
                </a:lnTo>
                <a:close/>
              </a:path>
            </a:pathLst>
          </a:custGeom>
          <a:solidFill>
            <a:srgbClr val="008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r>
              <a:rPr lang="ru-RU" sz="1400" b="1">
                <a:solidFill>
                  <a:srgbClr val="CC3300"/>
                </a:solidFill>
              </a:rPr>
              <a:t>НЕТ</a:t>
            </a:r>
          </a:p>
          <a:p>
            <a:endParaRPr lang="ru-RU" sz="1400" b="1">
              <a:solidFill>
                <a:srgbClr val="CC3300"/>
              </a:solidFill>
            </a:endParaRPr>
          </a:p>
          <a:p>
            <a:endParaRPr lang="ru-RU" sz="1400" b="1">
              <a:solidFill>
                <a:srgbClr val="CC3300"/>
              </a:solidFill>
            </a:endParaRPr>
          </a:p>
        </p:txBody>
      </p:sp>
      <p:sp>
        <p:nvSpPr>
          <p:cNvPr id="39957" name="AutoShape 21"/>
          <p:cNvSpPr>
            <a:spLocks noChangeArrowheads="1"/>
          </p:cNvSpPr>
          <p:nvPr/>
        </p:nvSpPr>
        <p:spPr bwMode="auto">
          <a:xfrm rot="10800000" flipH="1">
            <a:off x="6516688" y="2635250"/>
            <a:ext cx="360362" cy="361950"/>
          </a:xfrm>
          <a:custGeom>
            <a:avLst/>
            <a:gdLst>
              <a:gd name="T0" fmla="*/ 1195305373 w 21600"/>
              <a:gd name="T1" fmla="*/ 0 h 21600"/>
              <a:gd name="T2" fmla="*/ 717149217 w 21600"/>
              <a:gd name="T3" fmla="*/ 729876201 h 21600"/>
              <a:gd name="T4" fmla="*/ 0 w 21600"/>
              <a:gd name="T5" fmla="*/ 1703071726 h 21600"/>
              <a:gd name="T6" fmla="*/ 597692727 w 21600"/>
              <a:gd name="T7" fmla="*/ 1703071726 h 21600"/>
              <a:gd name="T8" fmla="*/ 1195305373 w 21600"/>
              <a:gd name="T9" fmla="*/ 1362457059 h 21600"/>
              <a:gd name="T10" fmla="*/ 1673380115 w 21600"/>
              <a:gd name="T11" fmla="*/ 729876201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21599 h 21600"/>
              <a:gd name="T20" fmla="*/ 15429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9257"/>
                </a:lnTo>
                <a:lnTo>
                  <a:pt x="15428" y="9257"/>
                </a:lnTo>
                <a:lnTo>
                  <a:pt x="15428" y="21599"/>
                </a:lnTo>
                <a:lnTo>
                  <a:pt x="0" y="21599"/>
                </a:lnTo>
                <a:lnTo>
                  <a:pt x="0" y="21600"/>
                </a:lnTo>
                <a:lnTo>
                  <a:pt x="15429" y="21600"/>
                </a:lnTo>
                <a:lnTo>
                  <a:pt x="15429" y="9257"/>
                </a:lnTo>
                <a:lnTo>
                  <a:pt x="21600" y="9257"/>
                </a:lnTo>
                <a:close/>
              </a:path>
            </a:pathLst>
          </a:custGeom>
          <a:solidFill>
            <a:srgbClr val="008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r>
              <a:rPr lang="ru-RU" sz="1400" b="1" dirty="0">
                <a:solidFill>
                  <a:srgbClr val="CC3300"/>
                </a:solidFill>
              </a:rPr>
              <a:t>НЕТ</a:t>
            </a:r>
          </a:p>
          <a:p>
            <a:endParaRPr lang="ru-RU" sz="1400" b="1" dirty="0">
              <a:solidFill>
                <a:srgbClr val="CC3300"/>
              </a:solidFill>
            </a:endParaRPr>
          </a:p>
          <a:p>
            <a:endParaRPr lang="ru-RU" sz="1400" b="1" dirty="0">
              <a:solidFill>
                <a:srgbClr val="CC3300"/>
              </a:solidFill>
            </a:endParaRPr>
          </a:p>
        </p:txBody>
      </p:sp>
      <p:sp>
        <p:nvSpPr>
          <p:cNvPr id="39958" name="AutoShape 22"/>
          <p:cNvSpPr>
            <a:spLocks noChangeArrowheads="1"/>
          </p:cNvSpPr>
          <p:nvPr/>
        </p:nvSpPr>
        <p:spPr bwMode="auto">
          <a:xfrm rot="10800000" flipH="1">
            <a:off x="7092950" y="3211513"/>
            <a:ext cx="360363" cy="361950"/>
          </a:xfrm>
          <a:custGeom>
            <a:avLst/>
            <a:gdLst>
              <a:gd name="T0" fmla="*/ 1195315097 w 21600"/>
              <a:gd name="T1" fmla="*/ 0 h 21600"/>
              <a:gd name="T2" fmla="*/ 717159749 w 21600"/>
              <a:gd name="T3" fmla="*/ 729876201 h 21600"/>
              <a:gd name="T4" fmla="*/ 0 w 21600"/>
              <a:gd name="T5" fmla="*/ 1703071726 h 21600"/>
              <a:gd name="T6" fmla="*/ 597697589 w 21600"/>
              <a:gd name="T7" fmla="*/ 1703071726 h 21600"/>
              <a:gd name="T8" fmla="*/ 1195315097 w 21600"/>
              <a:gd name="T9" fmla="*/ 1362457059 h 21600"/>
              <a:gd name="T10" fmla="*/ 1673397572 w 21600"/>
              <a:gd name="T11" fmla="*/ 729876201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21599 h 21600"/>
              <a:gd name="T20" fmla="*/ 15429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9257"/>
                </a:lnTo>
                <a:lnTo>
                  <a:pt x="15428" y="9257"/>
                </a:lnTo>
                <a:lnTo>
                  <a:pt x="15428" y="21599"/>
                </a:lnTo>
                <a:lnTo>
                  <a:pt x="0" y="21599"/>
                </a:lnTo>
                <a:lnTo>
                  <a:pt x="0" y="21600"/>
                </a:lnTo>
                <a:lnTo>
                  <a:pt x="15429" y="21600"/>
                </a:lnTo>
                <a:lnTo>
                  <a:pt x="15429" y="9257"/>
                </a:lnTo>
                <a:lnTo>
                  <a:pt x="21600" y="9257"/>
                </a:lnTo>
                <a:close/>
              </a:path>
            </a:pathLst>
          </a:custGeom>
          <a:solidFill>
            <a:srgbClr val="008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r>
              <a:rPr lang="ru-RU" sz="1400" b="1">
                <a:solidFill>
                  <a:srgbClr val="CC3300"/>
                </a:solidFill>
              </a:rPr>
              <a:t>НЕТ</a:t>
            </a:r>
          </a:p>
          <a:p>
            <a:endParaRPr lang="ru-RU" sz="1400" b="1">
              <a:solidFill>
                <a:srgbClr val="CC3300"/>
              </a:solidFill>
            </a:endParaRPr>
          </a:p>
          <a:p>
            <a:endParaRPr lang="ru-RU" sz="1400" b="1">
              <a:solidFill>
                <a:srgbClr val="CC3300"/>
              </a:solidFill>
            </a:endParaRPr>
          </a:p>
        </p:txBody>
      </p:sp>
      <p:sp>
        <p:nvSpPr>
          <p:cNvPr id="39959" name="AutoShape 23"/>
          <p:cNvSpPr>
            <a:spLocks noChangeArrowheads="1"/>
          </p:cNvSpPr>
          <p:nvPr/>
        </p:nvSpPr>
        <p:spPr bwMode="auto">
          <a:xfrm rot="10800000" flipH="1">
            <a:off x="7812088" y="3787775"/>
            <a:ext cx="360362" cy="361950"/>
          </a:xfrm>
          <a:custGeom>
            <a:avLst/>
            <a:gdLst>
              <a:gd name="T0" fmla="*/ 1195305373 w 21600"/>
              <a:gd name="T1" fmla="*/ 0 h 21600"/>
              <a:gd name="T2" fmla="*/ 717149217 w 21600"/>
              <a:gd name="T3" fmla="*/ 729876201 h 21600"/>
              <a:gd name="T4" fmla="*/ 0 w 21600"/>
              <a:gd name="T5" fmla="*/ 1703071726 h 21600"/>
              <a:gd name="T6" fmla="*/ 597692727 w 21600"/>
              <a:gd name="T7" fmla="*/ 1703071726 h 21600"/>
              <a:gd name="T8" fmla="*/ 1195305373 w 21600"/>
              <a:gd name="T9" fmla="*/ 1362457059 h 21600"/>
              <a:gd name="T10" fmla="*/ 1673380115 w 21600"/>
              <a:gd name="T11" fmla="*/ 729876201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21599 h 21600"/>
              <a:gd name="T20" fmla="*/ 15429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9257"/>
                </a:lnTo>
                <a:lnTo>
                  <a:pt x="15428" y="9257"/>
                </a:lnTo>
                <a:lnTo>
                  <a:pt x="15428" y="21599"/>
                </a:lnTo>
                <a:lnTo>
                  <a:pt x="0" y="21599"/>
                </a:lnTo>
                <a:lnTo>
                  <a:pt x="0" y="21600"/>
                </a:lnTo>
                <a:lnTo>
                  <a:pt x="15429" y="21600"/>
                </a:lnTo>
                <a:lnTo>
                  <a:pt x="15429" y="9257"/>
                </a:lnTo>
                <a:lnTo>
                  <a:pt x="21600" y="9257"/>
                </a:lnTo>
                <a:close/>
              </a:path>
            </a:pathLst>
          </a:custGeom>
          <a:solidFill>
            <a:srgbClr val="008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r>
              <a:rPr lang="ru-RU" sz="1400" b="1">
                <a:solidFill>
                  <a:srgbClr val="CC3300"/>
                </a:solidFill>
              </a:rPr>
              <a:t>НЕТ</a:t>
            </a:r>
          </a:p>
          <a:p>
            <a:endParaRPr lang="ru-RU" sz="1400" b="1">
              <a:solidFill>
                <a:srgbClr val="CC3300"/>
              </a:solidFill>
            </a:endParaRPr>
          </a:p>
          <a:p>
            <a:endParaRPr lang="ru-RU" sz="1400" b="1">
              <a:solidFill>
                <a:srgbClr val="CC3300"/>
              </a:solidFill>
            </a:endParaRPr>
          </a:p>
        </p:txBody>
      </p:sp>
      <p:sp>
        <p:nvSpPr>
          <p:cNvPr id="39960" name="AutoShape 24"/>
          <p:cNvSpPr>
            <a:spLocks noChangeArrowheads="1"/>
          </p:cNvSpPr>
          <p:nvPr/>
        </p:nvSpPr>
        <p:spPr bwMode="auto">
          <a:xfrm rot="10800000" flipH="1">
            <a:off x="8532813" y="4362450"/>
            <a:ext cx="360362" cy="361950"/>
          </a:xfrm>
          <a:custGeom>
            <a:avLst/>
            <a:gdLst>
              <a:gd name="T0" fmla="*/ 1195305373 w 21600"/>
              <a:gd name="T1" fmla="*/ 0 h 21600"/>
              <a:gd name="T2" fmla="*/ 717149217 w 21600"/>
              <a:gd name="T3" fmla="*/ 729876201 h 21600"/>
              <a:gd name="T4" fmla="*/ 0 w 21600"/>
              <a:gd name="T5" fmla="*/ 1703071726 h 21600"/>
              <a:gd name="T6" fmla="*/ 597692727 w 21600"/>
              <a:gd name="T7" fmla="*/ 1703071726 h 21600"/>
              <a:gd name="T8" fmla="*/ 1195305373 w 21600"/>
              <a:gd name="T9" fmla="*/ 1362457059 h 21600"/>
              <a:gd name="T10" fmla="*/ 1673380115 w 21600"/>
              <a:gd name="T11" fmla="*/ 729876201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21599 h 21600"/>
              <a:gd name="T20" fmla="*/ 15429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9257"/>
                </a:lnTo>
                <a:lnTo>
                  <a:pt x="15428" y="9257"/>
                </a:lnTo>
                <a:lnTo>
                  <a:pt x="15428" y="21599"/>
                </a:lnTo>
                <a:lnTo>
                  <a:pt x="0" y="21599"/>
                </a:lnTo>
                <a:lnTo>
                  <a:pt x="0" y="21600"/>
                </a:lnTo>
                <a:lnTo>
                  <a:pt x="15429" y="21600"/>
                </a:lnTo>
                <a:lnTo>
                  <a:pt x="15429" y="9257"/>
                </a:lnTo>
                <a:lnTo>
                  <a:pt x="21600" y="9257"/>
                </a:lnTo>
                <a:close/>
              </a:path>
            </a:pathLst>
          </a:custGeom>
          <a:solidFill>
            <a:srgbClr val="008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r>
              <a:rPr lang="ru-RU" sz="1400" b="1">
                <a:solidFill>
                  <a:srgbClr val="CC3300"/>
                </a:solidFill>
              </a:rPr>
              <a:t>НЕТ</a:t>
            </a:r>
          </a:p>
          <a:p>
            <a:endParaRPr lang="ru-RU" sz="1400" b="1">
              <a:solidFill>
                <a:srgbClr val="CC3300"/>
              </a:solidFill>
            </a:endParaRPr>
          </a:p>
          <a:p>
            <a:endParaRPr lang="ru-RU" sz="1400" b="1">
              <a:solidFill>
                <a:srgbClr val="CC3300"/>
              </a:solidFill>
            </a:endParaRPr>
          </a:p>
        </p:txBody>
      </p:sp>
      <p:sp>
        <p:nvSpPr>
          <p:cNvPr id="39961" name="AutoShape 25"/>
          <p:cNvSpPr>
            <a:spLocks noChangeArrowheads="1"/>
          </p:cNvSpPr>
          <p:nvPr/>
        </p:nvSpPr>
        <p:spPr bwMode="auto">
          <a:xfrm rot="10800000" flipH="1">
            <a:off x="5651500" y="2058988"/>
            <a:ext cx="360363" cy="361950"/>
          </a:xfrm>
          <a:custGeom>
            <a:avLst/>
            <a:gdLst>
              <a:gd name="T0" fmla="*/ 1195315097 w 21600"/>
              <a:gd name="T1" fmla="*/ 0 h 21600"/>
              <a:gd name="T2" fmla="*/ 717159749 w 21600"/>
              <a:gd name="T3" fmla="*/ 729876201 h 21600"/>
              <a:gd name="T4" fmla="*/ 0 w 21600"/>
              <a:gd name="T5" fmla="*/ 1703071726 h 21600"/>
              <a:gd name="T6" fmla="*/ 597697589 w 21600"/>
              <a:gd name="T7" fmla="*/ 1703071726 h 21600"/>
              <a:gd name="T8" fmla="*/ 1195315097 w 21600"/>
              <a:gd name="T9" fmla="*/ 1362457059 h 21600"/>
              <a:gd name="T10" fmla="*/ 1673397572 w 21600"/>
              <a:gd name="T11" fmla="*/ 729876201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21599 h 21600"/>
              <a:gd name="T20" fmla="*/ 15429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9257"/>
                </a:lnTo>
                <a:lnTo>
                  <a:pt x="15428" y="9257"/>
                </a:lnTo>
                <a:lnTo>
                  <a:pt x="15428" y="21599"/>
                </a:lnTo>
                <a:lnTo>
                  <a:pt x="0" y="21599"/>
                </a:lnTo>
                <a:lnTo>
                  <a:pt x="0" y="21600"/>
                </a:lnTo>
                <a:lnTo>
                  <a:pt x="15429" y="21600"/>
                </a:lnTo>
                <a:lnTo>
                  <a:pt x="15429" y="9257"/>
                </a:lnTo>
                <a:lnTo>
                  <a:pt x="21600" y="9257"/>
                </a:lnTo>
                <a:close/>
              </a:path>
            </a:pathLst>
          </a:custGeom>
          <a:solidFill>
            <a:srgbClr val="008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r>
              <a:rPr lang="ru-RU" sz="1400" b="1">
                <a:solidFill>
                  <a:srgbClr val="CC3300"/>
                </a:solidFill>
              </a:rPr>
              <a:t>НЕТ</a:t>
            </a:r>
          </a:p>
          <a:p>
            <a:endParaRPr lang="ru-RU" sz="1400" b="1">
              <a:solidFill>
                <a:srgbClr val="CC3300"/>
              </a:solidFill>
            </a:endParaRPr>
          </a:p>
          <a:p>
            <a:endParaRPr lang="ru-RU" sz="1400" b="1">
              <a:solidFill>
                <a:srgbClr val="CC3300"/>
              </a:solidFill>
            </a:endParaRPr>
          </a:p>
        </p:txBody>
      </p:sp>
      <p:pic>
        <p:nvPicPr>
          <p:cNvPr id="39962" name="Picture 26" descr="B0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429000"/>
            <a:ext cx="2376488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34925" y="5589588"/>
            <a:ext cx="2089150" cy="1155700"/>
          </a:xfrm>
          <a:prstGeom prst="rect">
            <a:avLst/>
          </a:prstGeom>
          <a:solidFill>
            <a:srgbClr val="FF3399"/>
          </a:solidFill>
          <a:ln w="25400">
            <a:solidFill>
              <a:srgbClr val="FF3399"/>
            </a:solidFill>
            <a:miter lim="800000"/>
            <a:headEnd/>
            <a:tailEnd/>
          </a:ln>
          <a:effectLst>
            <a:prstShdw prst="shdw17" dist="17961" dir="2700000">
              <a:srgbClr val="991F5C"/>
            </a:prstShdw>
          </a:effectLst>
        </p:spPr>
        <p:txBody>
          <a:bodyPr>
            <a:spAutoFit/>
          </a:bodyPr>
          <a:lstStyle/>
          <a:p>
            <a:pPr lvl="1"/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   </a:t>
            </a:r>
            <a:r>
              <a:rPr lang="ru-RU" sz="1200" b="1" u="sng" dirty="0">
                <a:solidFill>
                  <a:schemeClr val="tx2"/>
                </a:solidFill>
                <a:latin typeface="Arial" charset="0"/>
              </a:rPr>
              <a:t>Компактный </a:t>
            </a:r>
          </a:p>
          <a:p>
            <a:pPr lvl="1"/>
            <a:r>
              <a:rPr lang="ru-RU" sz="1200" b="1" u="sng" dirty="0">
                <a:solidFill>
                  <a:schemeClr val="tx2"/>
                </a:solidFill>
                <a:latin typeface="Arial" charset="0"/>
              </a:rPr>
              <a:t>настольный ПК:</a:t>
            </a:r>
          </a:p>
          <a:p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Celeron 2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,4 ГГц, память 256 МБ, встроенная графика, встроенный звук, жесткий диск 40-80 ГБ, 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DVD-ROM</a:t>
            </a:r>
            <a:endParaRPr lang="ru-RU" sz="1100" i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2266950" y="5586413"/>
            <a:ext cx="2305050" cy="1155700"/>
          </a:xfrm>
          <a:prstGeom prst="rect">
            <a:avLst/>
          </a:prstGeom>
          <a:solidFill>
            <a:srgbClr val="00B050"/>
          </a:solidFill>
          <a:ln w="25400">
            <a:solidFill>
              <a:srgbClr val="339933"/>
            </a:solidFill>
            <a:miter lim="800000"/>
            <a:headEnd/>
            <a:tailEnd/>
          </a:ln>
          <a:effectLst>
            <a:prstShdw prst="shdw17" dist="17961" dir="2700000">
              <a:srgbClr val="1F5C1F"/>
            </a:prstShdw>
          </a:effectLst>
        </p:spPr>
        <p:txBody>
          <a:bodyPr>
            <a:spAutoFit/>
          </a:bodyPr>
          <a:lstStyle/>
          <a:p>
            <a:pPr lvl="1"/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1200" b="1" u="sng" dirty="0">
                <a:solidFill>
                  <a:schemeClr val="tx2"/>
                </a:solidFill>
                <a:latin typeface="Arial" charset="0"/>
              </a:rPr>
              <a:t>Многоцелевой </a:t>
            </a:r>
          </a:p>
          <a:p>
            <a:pPr lvl="1"/>
            <a:r>
              <a:rPr lang="ru-RU" sz="1200" b="1" u="sng" dirty="0">
                <a:solidFill>
                  <a:schemeClr val="tx2"/>
                </a:solidFill>
                <a:latin typeface="Arial" charset="0"/>
              </a:rPr>
              <a:t>настольный ПК:</a:t>
            </a:r>
          </a:p>
          <a:p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Pentium 4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, 2,8 ГГц, память 512 МБ, встроенная графика, встроенный звук, жесткий диск 120 ГБ, 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DVD-ROM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/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CD-RW</a:t>
            </a:r>
            <a:endParaRPr lang="ru-RU" sz="1100" i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4665663" y="5589588"/>
            <a:ext cx="2643187" cy="1155700"/>
          </a:xfrm>
          <a:prstGeom prst="rect">
            <a:avLst/>
          </a:prstGeom>
          <a:solidFill>
            <a:srgbClr val="0070C0"/>
          </a:solidFill>
          <a:ln w="25400">
            <a:solidFill>
              <a:srgbClr val="3366FF"/>
            </a:solidFill>
            <a:miter lim="800000"/>
            <a:headEnd/>
            <a:tailEnd/>
          </a:ln>
          <a:effectLst>
            <a:prstShdw prst="shdw17" dist="17961" dir="2700000">
              <a:srgbClr val="1F3D99"/>
            </a:prstShdw>
          </a:effectLst>
        </p:spPr>
        <p:txBody>
          <a:bodyPr>
            <a:spAutoFit/>
          </a:bodyPr>
          <a:lstStyle/>
          <a:p>
            <a:pPr lvl="1"/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       </a:t>
            </a:r>
            <a:r>
              <a:rPr lang="ru-RU" sz="1200" b="1" u="sng" dirty="0">
                <a:solidFill>
                  <a:schemeClr val="tx2"/>
                </a:solidFill>
                <a:latin typeface="Arial" charset="0"/>
              </a:rPr>
              <a:t>Мощный</a:t>
            </a:r>
          </a:p>
          <a:p>
            <a:pPr lvl="1"/>
            <a:r>
              <a:rPr lang="ru-RU" sz="1200" b="1" u="sng" dirty="0">
                <a:solidFill>
                  <a:schemeClr val="tx2"/>
                </a:solidFill>
                <a:latin typeface="Arial" charset="0"/>
              </a:rPr>
              <a:t>настольный ПК:</a:t>
            </a:r>
          </a:p>
          <a:p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Pentium 4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, 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3,2 ГГц, память 1024 МБ, встроенная графика, встроенный звук, жесткий диск 200 ГБ, 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DVD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+/-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RW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 (</a:t>
            </a:r>
            <a:r>
              <a:rPr lang="ru-RU" sz="1100" i="1" dirty="0" err="1">
                <a:solidFill>
                  <a:schemeClr val="tx2"/>
                </a:solidFill>
                <a:latin typeface="Arial" charset="0"/>
              </a:rPr>
              <a:t>мультиформатный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)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7380288" y="5600700"/>
            <a:ext cx="1655762" cy="1141413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>
            <a:prstShdw prst="shdw17" dist="17961" dir="2700000">
              <a:srgbClr val="995C00"/>
            </a:prstShdw>
          </a:effectLst>
        </p:spPr>
        <p:txBody>
          <a:bodyPr>
            <a:spAutoFit/>
          </a:bodyPr>
          <a:lstStyle/>
          <a:p>
            <a:pPr lvl="1"/>
            <a:r>
              <a:rPr lang="ru-RU" sz="1200" b="1" u="sng" dirty="0">
                <a:solidFill>
                  <a:schemeClr val="tx2"/>
                </a:solidFill>
                <a:latin typeface="Arial" charset="0"/>
              </a:rPr>
              <a:t>Ноутбук:</a:t>
            </a:r>
          </a:p>
          <a:p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Pentium 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М</a:t>
            </a:r>
            <a:r>
              <a:rPr lang="en-US" sz="1100" dirty="0">
                <a:latin typeface="Arial" charset="0"/>
              </a:rPr>
              <a:t> 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 ГГц, память 512 МБ, жесткий диск 60 ГБ, 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DVD-ROM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/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CD-RW</a:t>
            </a:r>
            <a:r>
              <a:rPr lang="ru-RU" sz="1100" i="1" dirty="0">
                <a:solidFill>
                  <a:schemeClr val="tx2"/>
                </a:solidFill>
                <a:latin typeface="Arial" charset="0"/>
              </a:rPr>
              <a:t>, экран 15</a:t>
            </a:r>
            <a:r>
              <a:rPr lang="en-US" sz="1100" i="1" dirty="0">
                <a:solidFill>
                  <a:schemeClr val="tx2"/>
                </a:solidFill>
                <a:latin typeface="Arial" charset="0"/>
              </a:rPr>
              <a:t>”</a:t>
            </a:r>
            <a:endParaRPr lang="ru-RU" sz="1100" b="1" u="sng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9967" name="Line 31"/>
          <p:cNvSpPr>
            <a:spLocks noChangeShapeType="1"/>
          </p:cNvSpPr>
          <p:nvPr/>
        </p:nvSpPr>
        <p:spPr bwMode="auto">
          <a:xfrm>
            <a:off x="323850" y="1773238"/>
            <a:ext cx="0" cy="3816350"/>
          </a:xfrm>
          <a:prstGeom prst="line">
            <a:avLst/>
          </a:prstGeom>
          <a:noFill/>
          <a:ln w="38100">
            <a:solidFill>
              <a:srgbClr val="FF3399"/>
            </a:solidFill>
            <a:miter lim="800000"/>
            <a:headEnd/>
            <a:tailEnd type="stealth" w="lg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68" name="Line 37"/>
          <p:cNvSpPr>
            <a:spLocks noChangeShapeType="1"/>
          </p:cNvSpPr>
          <p:nvPr/>
        </p:nvSpPr>
        <p:spPr bwMode="auto">
          <a:xfrm>
            <a:off x="1042988" y="2349500"/>
            <a:ext cx="0" cy="3024188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69" name="Line 38"/>
          <p:cNvSpPr>
            <a:spLocks noChangeShapeType="1"/>
          </p:cNvSpPr>
          <p:nvPr/>
        </p:nvSpPr>
        <p:spPr bwMode="auto">
          <a:xfrm rot="5400000">
            <a:off x="4572794" y="1845469"/>
            <a:ext cx="0" cy="7056438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0" name="Line 39"/>
          <p:cNvSpPr>
            <a:spLocks noChangeShapeType="1"/>
          </p:cNvSpPr>
          <p:nvPr/>
        </p:nvSpPr>
        <p:spPr bwMode="auto">
          <a:xfrm>
            <a:off x="8101013" y="5373688"/>
            <a:ext cx="0" cy="2159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stealth" w="lg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1" name="Line 40"/>
          <p:cNvSpPr>
            <a:spLocks noChangeShapeType="1"/>
          </p:cNvSpPr>
          <p:nvPr/>
        </p:nvSpPr>
        <p:spPr bwMode="auto">
          <a:xfrm>
            <a:off x="1908175" y="2925763"/>
            <a:ext cx="0" cy="2374900"/>
          </a:xfrm>
          <a:prstGeom prst="line">
            <a:avLst/>
          </a:prstGeom>
          <a:noFill/>
          <a:ln w="38100">
            <a:solidFill>
              <a:srgbClr val="3366FF"/>
            </a:solidFill>
            <a:miter lim="800000"/>
            <a:headEnd/>
            <a:tailEnd type="none" w="lg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2" name="Line 42"/>
          <p:cNvSpPr>
            <a:spLocks noChangeShapeType="1"/>
          </p:cNvSpPr>
          <p:nvPr/>
        </p:nvSpPr>
        <p:spPr bwMode="auto">
          <a:xfrm rot="5400000">
            <a:off x="3887788" y="3321050"/>
            <a:ext cx="0" cy="3959225"/>
          </a:xfrm>
          <a:prstGeom prst="line">
            <a:avLst/>
          </a:prstGeom>
          <a:noFill/>
          <a:ln w="38100">
            <a:solidFill>
              <a:srgbClr val="3366FF"/>
            </a:solidFill>
            <a:miter lim="800000"/>
            <a:headEnd/>
            <a:tailEnd type="none" w="lg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3" name="Line 43"/>
          <p:cNvSpPr>
            <a:spLocks noChangeShapeType="1"/>
          </p:cNvSpPr>
          <p:nvPr/>
        </p:nvSpPr>
        <p:spPr bwMode="auto">
          <a:xfrm>
            <a:off x="5867400" y="5300663"/>
            <a:ext cx="0" cy="288925"/>
          </a:xfrm>
          <a:prstGeom prst="line">
            <a:avLst/>
          </a:prstGeom>
          <a:noFill/>
          <a:ln w="38100">
            <a:solidFill>
              <a:srgbClr val="3366FF"/>
            </a:solidFill>
            <a:miter lim="800000"/>
            <a:headEnd/>
            <a:tailEnd type="stealth" w="lg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4" name="Line 44"/>
          <p:cNvSpPr>
            <a:spLocks noChangeShapeType="1"/>
          </p:cNvSpPr>
          <p:nvPr/>
        </p:nvSpPr>
        <p:spPr bwMode="auto">
          <a:xfrm>
            <a:off x="2484438" y="3500438"/>
            <a:ext cx="0" cy="1798637"/>
          </a:xfrm>
          <a:prstGeom prst="line">
            <a:avLst/>
          </a:prstGeom>
          <a:noFill/>
          <a:ln w="38100">
            <a:solidFill>
              <a:srgbClr val="3366FF"/>
            </a:solidFill>
            <a:miter lim="800000"/>
            <a:headEnd/>
            <a:tailEnd type="none" w="lg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5" name="Line 45"/>
          <p:cNvSpPr>
            <a:spLocks noChangeShapeType="1"/>
          </p:cNvSpPr>
          <p:nvPr/>
        </p:nvSpPr>
        <p:spPr bwMode="auto">
          <a:xfrm>
            <a:off x="3203575" y="4076700"/>
            <a:ext cx="0" cy="1512888"/>
          </a:xfrm>
          <a:prstGeom prst="line">
            <a:avLst/>
          </a:prstGeom>
          <a:noFill/>
          <a:ln w="38100">
            <a:solidFill>
              <a:srgbClr val="339933"/>
            </a:solidFill>
            <a:miter lim="800000"/>
            <a:headEnd/>
            <a:tailEnd type="stealth" w="lg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6" name="Line 46"/>
          <p:cNvSpPr>
            <a:spLocks noChangeShapeType="1"/>
          </p:cNvSpPr>
          <p:nvPr/>
        </p:nvSpPr>
        <p:spPr bwMode="auto">
          <a:xfrm>
            <a:off x="3924300" y="4652963"/>
            <a:ext cx="0" cy="646112"/>
          </a:xfrm>
          <a:prstGeom prst="line">
            <a:avLst/>
          </a:prstGeom>
          <a:noFill/>
          <a:ln w="38100">
            <a:solidFill>
              <a:srgbClr val="3366FF"/>
            </a:solidFill>
            <a:miter lim="800000"/>
            <a:headEnd/>
            <a:tailEnd type="none" w="lg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7" name="Line 47"/>
          <p:cNvSpPr>
            <a:spLocks noChangeShapeType="1"/>
          </p:cNvSpPr>
          <p:nvPr/>
        </p:nvSpPr>
        <p:spPr bwMode="auto">
          <a:xfrm>
            <a:off x="4067175" y="4940300"/>
            <a:ext cx="0" cy="649288"/>
          </a:xfrm>
          <a:prstGeom prst="line">
            <a:avLst/>
          </a:prstGeom>
          <a:noFill/>
          <a:ln w="38100">
            <a:solidFill>
              <a:srgbClr val="339933"/>
            </a:solidFill>
            <a:miter lim="800000"/>
            <a:headEnd/>
            <a:tailEnd type="stealth" w="lg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8" name="Line 48"/>
          <p:cNvSpPr>
            <a:spLocks noChangeShapeType="1"/>
          </p:cNvSpPr>
          <p:nvPr/>
        </p:nvSpPr>
        <p:spPr bwMode="auto">
          <a:xfrm rot="5400000">
            <a:off x="4139407" y="4869656"/>
            <a:ext cx="0" cy="144463"/>
          </a:xfrm>
          <a:prstGeom prst="line">
            <a:avLst/>
          </a:prstGeom>
          <a:noFill/>
          <a:ln w="38100">
            <a:solidFill>
              <a:srgbClr val="339933"/>
            </a:solidFill>
            <a:miter lim="800000"/>
            <a:headEnd/>
            <a:tailEnd type="none" w="lg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9979" name="Line 49"/>
          <p:cNvSpPr>
            <a:spLocks noChangeShapeType="1"/>
          </p:cNvSpPr>
          <p:nvPr/>
        </p:nvSpPr>
        <p:spPr bwMode="auto">
          <a:xfrm rot="5400000">
            <a:off x="2267744" y="3140869"/>
            <a:ext cx="0" cy="3887788"/>
          </a:xfrm>
          <a:prstGeom prst="line">
            <a:avLst/>
          </a:prstGeom>
          <a:noFill/>
          <a:ln w="38100">
            <a:solidFill>
              <a:srgbClr val="FF3399"/>
            </a:solidFill>
            <a:miter lim="800000"/>
            <a:headEnd/>
            <a:tailEnd type="none" w="lg" len="lg"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_era">
  <a:themeElements>
    <a:clrScheme name="financial_stat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nancial_status">
      <a:majorFont>
        <a:latin typeface="Eras Bold ITC"/>
        <a:ea typeface=""/>
        <a:cs typeface=""/>
      </a:majorFont>
      <a:minorFont>
        <a:latin typeface="Eras Bold IT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ncial_stat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TS010336785</Template>
  <TotalTime>29</TotalTime>
  <Words>350</Words>
  <Application>Microsoft Office PowerPoint</Application>
  <PresentationFormat>Экран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computer_era</vt:lpstr>
      <vt:lpstr>Практическая работа</vt:lpstr>
      <vt:lpstr>Задание</vt:lpstr>
      <vt:lpstr>Чтение спецификации ПК</vt:lpstr>
      <vt:lpstr>Выбирай с умом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работа</dc:title>
  <dc:creator>Я</dc:creator>
  <cp:lastModifiedBy>купченкое</cp:lastModifiedBy>
  <cp:revision>5</cp:revision>
  <dcterms:created xsi:type="dcterms:W3CDTF">2013-09-29T18:50:47Z</dcterms:created>
  <dcterms:modified xsi:type="dcterms:W3CDTF">2013-09-30T10:38:05Z</dcterms:modified>
</cp:coreProperties>
</file>